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ebd79982a_1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ebd79982a_1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ebd79982a_1_2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ebd79982a_1_2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ebd79982a_1_2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ebd79982a_1_2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ebd79982a_1_2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ebd79982a_1_2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ebd79982a_1_2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ebd79982a_1_2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ed90276d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ed90276d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ebd79982a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ebd79982a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ebd79982a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ebd79982a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ed90276d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ed90276d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ebd79982a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ebd79982a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ebd79982a_1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ebd79982a_1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ebd79982a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ebd79982a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ebd79982a_1_2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ebd79982a_1_2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ebd79982a_1_2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ebd79982a_1_2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ebd79982a_1_2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ebd79982a_1_2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ebd79982a_1_2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cebd79982a_1_2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ed90276d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ed90276d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bd79982a_1_2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ebd79982a_1_2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ebd79982a_1_2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ebd79982a_1_2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ebd79982a_1_2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ebd79982a_1_2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ed90276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ed90276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ebd79982a_1_2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ebd79982a_1_2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ebd79982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ebd79982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ed90276d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ed90276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14500" y="389225"/>
            <a:ext cx="51297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100"/>
              <a:t>Etude sur les performances des étudiants lors examens</a:t>
            </a:r>
            <a:endParaRPr b="1" sz="41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82950" y="3300025"/>
            <a:ext cx="4731300" cy="15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Etat de l’art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Etablissement du cahier des charges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Modélisation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Réalisation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Bilan</a:t>
            </a:r>
            <a:endParaRPr sz="2000"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(Excel)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602750" y="3184550"/>
            <a:ext cx="7733700" cy="15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Les tests de lecture et d’écriture sont plus réussis que le test de mathématiques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Le test de lecture est plus </a:t>
            </a:r>
            <a:r>
              <a:rPr lang="fr" sz="1700"/>
              <a:t>réussi</a:t>
            </a:r>
            <a:r>
              <a:rPr lang="fr" sz="1700"/>
              <a:t> que le test d’écriture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700"/>
              <a:t>     Notre hypothèse initiale se confirme donc en partie </a:t>
            </a:r>
            <a:endParaRPr sz="1700"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87325"/>
            <a:ext cx="8839201" cy="9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(Excel)</a:t>
            </a:r>
            <a:endParaRPr/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602750" y="3184550"/>
            <a:ext cx="7733700" cy="15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Les femmes réussissent mieux que les hommes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Les hommes réussissent mieux les test de mathématiques que les femmes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700"/>
              <a:t>     Notre hypothèse initiale se confirme donc</a:t>
            </a:r>
            <a:endParaRPr sz="1700"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3800"/>
            <a:ext cx="8839200" cy="11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(Excel)</a:t>
            </a:r>
            <a:endParaRPr/>
          </a:p>
        </p:txBody>
      </p:sp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825750" y="3013775"/>
            <a:ext cx="7492500" cy="20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Différence</a:t>
            </a:r>
            <a:r>
              <a:rPr lang="fr"/>
              <a:t> observable entre les étudiants préparés et non-préparés avant les examens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     Hypothèse initiale confirmée </a:t>
            </a:r>
            <a:endParaRPr/>
          </a:p>
        </p:txBody>
      </p:sp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7402"/>
            <a:ext cx="9143999" cy="117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(Excel)</a:t>
            </a:r>
            <a:endParaRPr/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849600" y="3586375"/>
            <a:ext cx="7934700" cy="14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Etudes supérieures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Collège/Lycée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Différence notable dans la réussite selon le niveau d’étude des parents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     Hypothèse initiale confirmée</a:t>
            </a: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281275" y="3666750"/>
            <a:ext cx="261300" cy="2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281275" y="4072825"/>
            <a:ext cx="261300" cy="210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199" cy="17678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(Excel)</a:t>
            </a:r>
            <a:endParaRPr/>
          </a:p>
        </p:txBody>
      </p:sp>
      <p:sp>
        <p:nvSpPr>
          <p:cNvPr id="234" name="Google Shape;234;p26"/>
          <p:cNvSpPr txBox="1"/>
          <p:nvPr>
            <p:ph idx="1" type="body"/>
          </p:nvPr>
        </p:nvSpPr>
        <p:spPr>
          <a:xfrm>
            <a:off x="849600" y="3790725"/>
            <a:ext cx="7934700" cy="1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On ne voit pas de différence significative entre la préparation des étudiants au vue des examens et le niveau d’étude des parents.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     L’hypothèse initiale ne se confirme donc pas </a:t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350" y="1594525"/>
            <a:ext cx="7127525" cy="20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(Excel)</a:t>
            </a:r>
            <a:endParaRPr/>
          </a:p>
        </p:txBody>
      </p:sp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671800" y="3186400"/>
            <a:ext cx="7934700" cy="1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On constate une influence entre la préparation des étudiants pour les examens et leur réussite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     L’hypothèse se confirme donc</a:t>
            </a:r>
            <a:endParaRPr/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50" y="1621400"/>
            <a:ext cx="8839200" cy="1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1114650" y="60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(Power BI)</a:t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5916700" y="892875"/>
            <a:ext cx="2420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175" y="974375"/>
            <a:ext cx="3646775" cy="3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350" y="974375"/>
            <a:ext cx="2933805" cy="395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1114650" y="60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(Power BI)</a:t>
            </a: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1608300" y="2652400"/>
            <a:ext cx="5927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875" y="881725"/>
            <a:ext cx="5394925" cy="42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6895650" y="1355475"/>
            <a:ext cx="1592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Croisement des 3 matières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Les croisements avec Maths ne sont pas constants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1114650" y="60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(Power BI)</a:t>
            </a:r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1608300" y="2652400"/>
            <a:ext cx="5927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50" y="1549100"/>
            <a:ext cx="3695950" cy="27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570" y="1549100"/>
            <a:ext cx="3894805" cy="27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idx="1" type="body"/>
          </p:nvPr>
        </p:nvSpPr>
        <p:spPr>
          <a:xfrm>
            <a:off x="1611950" y="319700"/>
            <a:ext cx="7038900" cy="10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277" name="Google Shape;2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13" y="1826038"/>
            <a:ext cx="368617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175" y="1854625"/>
            <a:ext cx="396219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>
            <p:ph type="title"/>
          </p:nvPr>
        </p:nvSpPr>
        <p:spPr>
          <a:xfrm>
            <a:off x="1052550" y="3698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(Power BI)</a:t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Introduction</a:t>
            </a:r>
            <a:endParaRPr b="1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666000" y="1677675"/>
            <a:ext cx="78120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" sz="1700"/>
              <a:t>Etude sur les performances des étudiants lors des examens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" sz="1700"/>
              <a:t>8 variables, 1000 individus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fr" sz="1700"/>
              <a:t>Axes d’analyse : les matières les plus réussies, le genre qui </a:t>
            </a:r>
            <a:r>
              <a:rPr lang="fr" sz="1700"/>
              <a:t>réussit</a:t>
            </a:r>
            <a:r>
              <a:rPr lang="fr" sz="1700"/>
              <a:t> le mieux les examens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00"/>
              <a:t>Pourquoi ce sujet ?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Questions autour du niveau des étudiants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Les facteurs </a:t>
            </a:r>
            <a:r>
              <a:rPr lang="fr" sz="1700"/>
              <a:t>influençables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1611950" y="319700"/>
            <a:ext cx="7038900" cy="10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25" y="1486400"/>
            <a:ext cx="39719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89450"/>
            <a:ext cx="4164304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>
            <p:ph type="title"/>
          </p:nvPr>
        </p:nvSpPr>
        <p:spPr>
          <a:xfrm>
            <a:off x="1052550" y="4798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(Power BI)</a:t>
            </a:r>
            <a:endParaRPr/>
          </a:p>
        </p:txBody>
      </p:sp>
      <p:sp>
        <p:nvSpPr>
          <p:cNvPr id="289" name="Google Shape;28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(Python Colab)</a:t>
            </a:r>
            <a:endParaRPr/>
          </a:p>
        </p:txBody>
      </p:sp>
      <p:sp>
        <p:nvSpPr>
          <p:cNvPr id="295" name="Google Shape;295;p33"/>
          <p:cNvSpPr txBox="1"/>
          <p:nvPr>
            <p:ph idx="1" type="body"/>
          </p:nvPr>
        </p:nvSpPr>
        <p:spPr>
          <a:xfrm>
            <a:off x="5277800" y="1577225"/>
            <a:ext cx="3585600" cy="32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R^2 : 0,64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Le résultat de corrélation n’est pas optimale pour estimer la note de maths en fonction de la note d’écriture et inversement </a:t>
            </a:r>
            <a:endParaRPr sz="1600"/>
          </a:p>
        </p:txBody>
      </p:sp>
      <p:pic>
        <p:nvPicPr>
          <p:cNvPr id="296" name="Google Shape;2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50" y="1416100"/>
            <a:ext cx="4360950" cy="35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(Python Colab)</a:t>
            </a:r>
            <a:endParaRPr/>
          </a:p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5277800" y="1577225"/>
            <a:ext cx="3585600" cy="32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R^2 : 0,69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Le résultat de corrélation n’est pas encore optimale pour estimer la note de maths en fonction de la note de lecture et inversement 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4440677" cy="35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(Python Colab)</a:t>
            </a:r>
            <a:endParaRPr/>
          </a:p>
        </p:txBody>
      </p:sp>
      <p:sp>
        <p:nvSpPr>
          <p:cNvPr id="311" name="Google Shape;311;p35"/>
          <p:cNvSpPr txBox="1"/>
          <p:nvPr>
            <p:ph idx="1" type="body"/>
          </p:nvPr>
        </p:nvSpPr>
        <p:spPr>
          <a:xfrm>
            <a:off x="5277800" y="1577225"/>
            <a:ext cx="3585600" cy="32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1600"/>
              <a:t>R^2 : 0,91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1600"/>
              <a:t>Estimation </a:t>
            </a:r>
            <a:r>
              <a:rPr lang="fr" sz="1600"/>
              <a:t>écart</a:t>
            </a:r>
            <a:r>
              <a:rPr lang="fr" sz="1600"/>
              <a:t>-type de l’erreur : 4 (soit 2 fois moins que les précédentes analyses)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1600"/>
              <a:t>Le résultat de corrélation est optimale pour estimer la note de l’écriture en fonction de la note de lecture et inversement 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4352941" cy="35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Réalisation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(Python Colab)</a:t>
            </a:r>
            <a:endParaRPr/>
          </a:p>
        </p:txBody>
      </p:sp>
      <p:pic>
        <p:nvPicPr>
          <p:cNvPr id="319" name="Google Shape;3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2125"/>
            <a:ext cx="9143999" cy="16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6"/>
          <p:cNvSpPr txBox="1"/>
          <p:nvPr/>
        </p:nvSpPr>
        <p:spPr>
          <a:xfrm>
            <a:off x="401825" y="3546200"/>
            <a:ext cx="806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●"/>
            </a:pPr>
            <a:r>
              <a:rPr lang="fr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 constate des corrélations plus  significatives  qu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●"/>
            </a:pPr>
            <a:r>
              <a:rPr lang="fr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 observe le même ordre de relations entre R^2 et la corrélation de Pearson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type="title"/>
          </p:nvPr>
        </p:nvSpPr>
        <p:spPr>
          <a:xfrm>
            <a:off x="1168400" y="4045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Bilan</a:t>
            </a:r>
            <a:endParaRPr b="1" sz="3600"/>
          </a:p>
        </p:txBody>
      </p:sp>
      <p:sp>
        <p:nvSpPr>
          <p:cNvPr id="327" name="Google Shape;327;p37"/>
          <p:cNvSpPr txBox="1"/>
          <p:nvPr>
            <p:ph idx="1" type="body"/>
          </p:nvPr>
        </p:nvSpPr>
        <p:spPr>
          <a:xfrm>
            <a:off x="1168400" y="18042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6353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2500"/>
              <a:t>Majorité des hypothèses </a:t>
            </a:r>
            <a:r>
              <a:rPr lang="fr" sz="2500"/>
              <a:t>concluantes</a:t>
            </a:r>
            <a:endParaRPr sz="2500"/>
          </a:p>
          <a:p>
            <a:pPr indent="-36353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2500"/>
              <a:t>Quelques résultats inattendus</a:t>
            </a:r>
            <a:endParaRPr sz="2500"/>
          </a:p>
          <a:p>
            <a:pPr indent="-36353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2500"/>
              <a:t>Il vaut mieux se préparer avant les exams</a:t>
            </a:r>
            <a:endParaRPr sz="2500"/>
          </a:p>
          <a:p>
            <a:pPr indent="-36353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2500"/>
              <a:t>Limites des données</a:t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25/</a:t>
            </a: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Etat de l’art</a:t>
            </a:r>
            <a:endParaRPr b="1" sz="3000"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142250" y="1307850"/>
            <a:ext cx="6603300" cy="3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L’aspect </a:t>
            </a:r>
            <a:r>
              <a:rPr b="1" lang="fr" sz="1900"/>
              <a:t>business</a:t>
            </a:r>
            <a:r>
              <a:rPr b="1" lang="fr" sz="1900"/>
              <a:t> :</a:t>
            </a:r>
            <a:endParaRPr b="1" sz="19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OpenClassroom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Aide de l’Etat ( APL, Bourses 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Soutien scolaire ( cours particuliers )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900"/>
              <a:t>L’aspect technique :</a:t>
            </a:r>
            <a:endParaRPr b="1" sz="19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Fichier Excel extrait de Kaggle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Variables qualitatives et </a:t>
            </a:r>
            <a:r>
              <a:rPr lang="fr" sz="1700"/>
              <a:t>quantitatives</a:t>
            </a:r>
            <a:endParaRPr sz="1700"/>
          </a:p>
        </p:txBody>
      </p:sp>
      <p:sp>
        <p:nvSpPr>
          <p:cNvPr id="158" name="Google Shape;15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100"/>
              <a:t>Cahier des charges</a:t>
            </a:r>
            <a:endParaRPr b="1" sz="3100"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297500" y="1216625"/>
            <a:ext cx="7038900" cy="3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Les problèmes initiaux :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Quel genre </a:t>
            </a:r>
            <a:r>
              <a:rPr lang="fr" sz="1600"/>
              <a:t>réussit</a:t>
            </a:r>
            <a:r>
              <a:rPr lang="fr" sz="1600"/>
              <a:t> le mieux les examens ? 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Quelles sont les matières les plus réussies ?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Les résultats sont-ils corrélés avec le niveau d'étude des parents ? 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Est-ce que la préparation avant les examens a une influence sur les notes obtenues ?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Le niveau d'étude des parents est-il en lien avec la préparation des étudiants au vu des examens ?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100"/>
              <a:t>Cahier des charges</a:t>
            </a:r>
            <a:endParaRPr b="1" sz="3100"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1297500" y="1109200"/>
            <a:ext cx="7038900" cy="3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Les hypothèses initiales: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L</a:t>
            </a:r>
            <a:r>
              <a:rPr lang="fr" sz="1600"/>
              <a:t>es tests d’écriture et de lecture seront mieux réussis que les tests en mathématiques, avec une meilleure réussite à l’écrit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L</a:t>
            </a:r>
            <a:r>
              <a:rPr lang="fr" sz="1600"/>
              <a:t>es femmes réussissent mieux les examens que les hommes du fait qu’elles sont plus studieuses et rigoureuses de manière générale.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I</a:t>
            </a:r>
            <a:r>
              <a:rPr lang="fr" sz="1600"/>
              <a:t>l existe une corrélation entre le niveau d’étude des parents par rapport aux résultats, mais aussi quant à la préparation des étudiants au vu des examens.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Cette préparation a une influence sur les résultats.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100"/>
              <a:t>Cahier des charges</a:t>
            </a:r>
            <a:endParaRPr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1297500" y="1567550"/>
            <a:ext cx="7038900" cy="3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fr" sz="1600"/>
              <a:t>Nettoyage et premières analyses à partir du fichier Excel  (Tableaux croisés dynamiques …)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fr" sz="1600"/>
              <a:t>Importation du fichier Excel vers Power BI ( DataViz )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fr" sz="1600"/>
              <a:t>Importation du même fichier sur Python ( Google Colab ) :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Modélisation linéaire simple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Corrélation de Pearson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Résultats présentés sous forme de tableaux et de graphiques ( Nuage de points, diagrammes à bâtons 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Les limites : échantillon de 1000 étudiants, mieux comprendre les facteurs de la réussite des examens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Modélisation </a:t>
            </a:r>
            <a:endParaRPr b="1"/>
          </a:p>
        </p:txBody>
      </p:sp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1297500" y="2130100"/>
            <a:ext cx="7038900" cy="29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Toutes les variables sont prises en compte excepté “Lunch” et “Race/Ethnicity”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Elles </a:t>
            </a:r>
            <a:r>
              <a:rPr lang="fr" sz="1700"/>
              <a:t>permettent</a:t>
            </a:r>
            <a:r>
              <a:rPr lang="fr" sz="1700"/>
              <a:t> de répondre aux questions posées </a:t>
            </a:r>
            <a:r>
              <a:rPr lang="fr" sz="1700"/>
              <a:t>précédemment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Indicateurs :  variables,  logiciels,  connaissances personnelles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975" y="765500"/>
            <a:ext cx="7683349" cy="15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975" y="2820225"/>
            <a:ext cx="7441625" cy="20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r>
              <a:rPr lang="fr"/>
              <a:t>/25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