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1"/>
  </p:notesMasterIdLst>
  <p:sldIdLst>
    <p:sldId id="256" r:id="rId4"/>
    <p:sldId id="257" r:id="rId5"/>
    <p:sldId id="258" r:id="rId6"/>
    <p:sldId id="263" r:id="rId7"/>
    <p:sldId id="262" r:id="rId8"/>
    <p:sldId id="259" r:id="rId9"/>
    <p:sldId id="260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1886c0ef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1886c0ef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1874718f6d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11874718f6d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8701d0547_0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118701d0547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23aefdbdf1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123aefdbdf1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23aefdbdf1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123aefdbdf1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23aefdbdf1_2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123aefdbdf1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18c8588d3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118c8588d3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1b05ec4bc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11b05ec4bc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18c8588d3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118c8588d3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18c8588d36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118c8588d36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23aefdbdf1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g123aefdbdf1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8701d0547_1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118701d0547_1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23aefdbdf1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g123aefdbdf1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23aefdbdf1_2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g123aefdbdf1_2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18c8588d36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g118c8588d36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23aefdbdf1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g123aefdbdf1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23aefdbdf1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g123aefdbdf1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23aefdbdf1_2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g123aefdbdf1_2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23aefdbdf1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g123aefdbdf1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8c8588d36_2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118c8588d36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8701d0547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18701d0547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8701d0547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118701d054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18701d0547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18701d0547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18701d0547_0_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118701d0547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18701d0547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118701d0547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18701d0547_0_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18701d0547_0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8701d0547_0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118701d0547_0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B8C8E"/>
              </a:buClr>
              <a:buSzPts val="1800"/>
              <a:buNone/>
              <a:defRPr sz="1800">
                <a:solidFill>
                  <a:srgbClr val="8B8C8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500"/>
              <a:buNone/>
              <a:defRPr sz="1500">
                <a:solidFill>
                  <a:srgbClr val="8B8C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400"/>
              <a:buNone/>
              <a:defRPr sz="1400">
                <a:solidFill>
                  <a:srgbClr val="8B8C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B8C8E"/>
              </a:buClr>
              <a:buSzPts val="1800"/>
              <a:buNone/>
              <a:defRPr sz="1800">
                <a:solidFill>
                  <a:srgbClr val="8B8C8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500"/>
              <a:buNone/>
              <a:defRPr sz="1500">
                <a:solidFill>
                  <a:srgbClr val="8B8C8E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400"/>
              <a:buNone/>
              <a:defRPr sz="1400">
                <a:solidFill>
                  <a:srgbClr val="8B8C8E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B8C8E"/>
              </a:buClr>
              <a:buSzPts val="1200"/>
              <a:buNone/>
              <a:defRPr sz="1200">
                <a:solidFill>
                  <a:srgbClr val="8B8C8E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/>
        </p:nvSpPr>
        <p:spPr>
          <a:xfrm>
            <a:off x="4797206" y="2568788"/>
            <a:ext cx="26091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B414"/>
              </a:buClr>
              <a:buSzPts val="6000"/>
              <a:buFont typeface="Arial"/>
              <a:buNone/>
            </a:pPr>
            <a:r>
              <a:rPr lang="fr" sz="2800" b="1" dirty="0">
                <a:solidFill>
                  <a:srgbClr val="FCB414"/>
                </a:solidFill>
              </a:rPr>
              <a:t>PROJET</a:t>
            </a:r>
            <a:endParaRPr sz="3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fr" sz="2800" b="1" dirty="0">
                <a:solidFill>
                  <a:srgbClr val="FFFFFF"/>
                </a:solidFill>
              </a:rPr>
              <a:t>IoT</a:t>
            </a:r>
            <a:endParaRPr sz="2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37"/>
          <p:cNvCxnSpPr/>
          <p:nvPr/>
        </p:nvCxnSpPr>
        <p:spPr>
          <a:xfrm>
            <a:off x="3368562" y="0"/>
            <a:ext cx="0" cy="170580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6" name="Google Shape;206;p37"/>
          <p:cNvGrpSpPr/>
          <p:nvPr/>
        </p:nvGrpSpPr>
        <p:grpSpPr>
          <a:xfrm>
            <a:off x="1112532" y="0"/>
            <a:ext cx="808019" cy="2238158"/>
            <a:chOff x="984760" y="274320"/>
            <a:chExt cx="1077358" cy="2984211"/>
          </a:xfrm>
        </p:grpSpPr>
        <p:grpSp>
          <p:nvGrpSpPr>
            <p:cNvPr id="207" name="Google Shape;207;p37"/>
            <p:cNvGrpSpPr/>
            <p:nvPr/>
          </p:nvGrpSpPr>
          <p:grpSpPr>
            <a:xfrm>
              <a:off x="984760" y="1467868"/>
              <a:ext cx="1077358" cy="1790663"/>
              <a:chOff x="10268256" y="991107"/>
              <a:chExt cx="1077358" cy="1790663"/>
            </a:xfrm>
          </p:grpSpPr>
          <p:sp>
            <p:nvSpPr>
              <p:cNvPr id="208" name="Google Shape;208;p37"/>
              <p:cNvSpPr/>
              <p:nvPr/>
            </p:nvSpPr>
            <p:spPr>
              <a:xfrm rot="10800000">
                <a:off x="10268256" y="991107"/>
                <a:ext cx="1077358" cy="179066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37" extrusionOk="0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17F8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7"/>
              <p:cNvSpPr/>
              <p:nvPr/>
            </p:nvSpPr>
            <p:spPr>
              <a:xfrm rot="10800000">
                <a:off x="11144278" y="2144889"/>
                <a:ext cx="76425" cy="129842"/>
              </a:xfrm>
              <a:custGeom>
                <a:avLst/>
                <a:gdLst/>
                <a:ahLst/>
                <a:cxnLst/>
                <a:rect l="l" t="t" r="r" b="b"/>
                <a:pathLst>
                  <a:path w="53" h="90" extrusionOk="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7"/>
              <p:cNvSpPr/>
              <p:nvPr/>
            </p:nvSpPr>
            <p:spPr>
              <a:xfrm rot="10800000">
                <a:off x="10905961" y="1656750"/>
                <a:ext cx="276940" cy="44458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07" extrusionOk="0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 rot="10800000">
                <a:off x="10418642" y="1972315"/>
                <a:ext cx="124090" cy="153674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6" extrusionOk="0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 rot="10800000">
                <a:off x="10393167" y="2166256"/>
                <a:ext cx="447872" cy="48813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37" extrusionOk="0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13" name="Google Shape;213;p37"/>
            <p:cNvCxnSpPr/>
            <p:nvPr/>
          </p:nvCxnSpPr>
          <p:spPr>
            <a:xfrm>
              <a:off x="1515412" y="274320"/>
              <a:ext cx="0" cy="1193400"/>
            </a:xfrm>
            <a:prstGeom prst="straightConnector1">
              <a:avLst/>
            </a:prstGeom>
            <a:noFill/>
            <a:ln w="508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14" name="Google Shape;214;p37"/>
          <p:cNvGrpSpPr/>
          <p:nvPr/>
        </p:nvGrpSpPr>
        <p:grpSpPr>
          <a:xfrm>
            <a:off x="6137587" y="-30849"/>
            <a:ext cx="808019" cy="2496641"/>
            <a:chOff x="7571708" y="-41132"/>
            <a:chExt cx="1077358" cy="3328855"/>
          </a:xfrm>
        </p:grpSpPr>
        <p:grpSp>
          <p:nvGrpSpPr>
            <p:cNvPr id="215" name="Google Shape;215;p37"/>
            <p:cNvGrpSpPr/>
            <p:nvPr/>
          </p:nvGrpSpPr>
          <p:grpSpPr>
            <a:xfrm>
              <a:off x="7571708" y="1497060"/>
              <a:ext cx="1077358" cy="1790663"/>
              <a:chOff x="10268256" y="991107"/>
              <a:chExt cx="1077358" cy="1790663"/>
            </a:xfrm>
          </p:grpSpPr>
          <p:sp>
            <p:nvSpPr>
              <p:cNvPr id="216" name="Google Shape;216;p37"/>
              <p:cNvSpPr/>
              <p:nvPr/>
            </p:nvSpPr>
            <p:spPr>
              <a:xfrm rot="10800000">
                <a:off x="10268256" y="991107"/>
                <a:ext cx="1077358" cy="179066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37" extrusionOk="0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17F8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 rot="10800000">
                <a:off x="11144278" y="2144889"/>
                <a:ext cx="76425" cy="129842"/>
              </a:xfrm>
              <a:custGeom>
                <a:avLst/>
                <a:gdLst/>
                <a:ahLst/>
                <a:cxnLst/>
                <a:rect l="l" t="t" r="r" b="b"/>
                <a:pathLst>
                  <a:path w="53" h="90" extrusionOk="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 rot="10800000">
                <a:off x="10905961" y="1656750"/>
                <a:ext cx="276940" cy="44458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07" extrusionOk="0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 rot="10800000">
                <a:off x="10418642" y="1972315"/>
                <a:ext cx="124090" cy="153674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6" extrusionOk="0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 rot="10800000">
                <a:off x="10393167" y="2166256"/>
                <a:ext cx="447872" cy="48813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37" extrusionOk="0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21" name="Google Shape;221;p37"/>
            <p:cNvCxnSpPr/>
            <p:nvPr/>
          </p:nvCxnSpPr>
          <p:spPr>
            <a:xfrm>
              <a:off x="8106712" y="-41132"/>
              <a:ext cx="0" cy="1589700"/>
            </a:xfrm>
            <a:prstGeom prst="straightConnector1">
              <a:avLst/>
            </a:prstGeom>
            <a:noFill/>
            <a:ln w="508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2" name="Google Shape;222;p37"/>
          <p:cNvGrpSpPr/>
          <p:nvPr/>
        </p:nvGrpSpPr>
        <p:grpSpPr>
          <a:xfrm>
            <a:off x="4437741" y="-30849"/>
            <a:ext cx="676635" cy="2018892"/>
            <a:chOff x="5843831" y="-41132"/>
            <a:chExt cx="902180" cy="2691856"/>
          </a:xfrm>
        </p:grpSpPr>
        <p:grpSp>
          <p:nvGrpSpPr>
            <p:cNvPr id="223" name="Google Shape;223;p37"/>
            <p:cNvGrpSpPr/>
            <p:nvPr/>
          </p:nvGrpSpPr>
          <p:grpSpPr>
            <a:xfrm>
              <a:off x="5843831" y="1151223"/>
              <a:ext cx="902180" cy="1499501"/>
              <a:chOff x="10268256" y="991107"/>
              <a:chExt cx="1077358" cy="1790663"/>
            </a:xfrm>
          </p:grpSpPr>
          <p:sp>
            <p:nvSpPr>
              <p:cNvPr id="224" name="Google Shape;224;p37"/>
              <p:cNvSpPr/>
              <p:nvPr/>
            </p:nvSpPr>
            <p:spPr>
              <a:xfrm rot="10800000">
                <a:off x="10268256" y="991107"/>
                <a:ext cx="1077358" cy="179066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37" extrusionOk="0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17F8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 rot="10800000">
                <a:off x="11144278" y="2144889"/>
                <a:ext cx="76425" cy="129842"/>
              </a:xfrm>
              <a:custGeom>
                <a:avLst/>
                <a:gdLst/>
                <a:ahLst/>
                <a:cxnLst/>
                <a:rect l="l" t="t" r="r" b="b"/>
                <a:pathLst>
                  <a:path w="53" h="90" extrusionOk="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37"/>
              <p:cNvSpPr/>
              <p:nvPr/>
            </p:nvSpPr>
            <p:spPr>
              <a:xfrm rot="10800000">
                <a:off x="10905961" y="1656750"/>
                <a:ext cx="276940" cy="44458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07" extrusionOk="0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 rot="10800000">
                <a:off x="10418642" y="1972315"/>
                <a:ext cx="124090" cy="153674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6" extrusionOk="0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 rot="10800000">
                <a:off x="10393167" y="2166256"/>
                <a:ext cx="447872" cy="48813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37" extrusionOk="0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29" name="Google Shape;229;p37"/>
            <p:cNvCxnSpPr/>
            <p:nvPr/>
          </p:nvCxnSpPr>
          <p:spPr>
            <a:xfrm>
              <a:off x="6290612" y="-41132"/>
              <a:ext cx="0" cy="12144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0" name="Google Shape;230;p37"/>
          <p:cNvGrpSpPr/>
          <p:nvPr/>
        </p:nvGrpSpPr>
        <p:grpSpPr>
          <a:xfrm>
            <a:off x="7538501" y="-30849"/>
            <a:ext cx="638496" cy="1824762"/>
            <a:chOff x="9427063" y="-41132"/>
            <a:chExt cx="851328" cy="2433016"/>
          </a:xfrm>
        </p:grpSpPr>
        <p:grpSp>
          <p:nvGrpSpPr>
            <p:cNvPr id="231" name="Google Shape;231;p37"/>
            <p:cNvGrpSpPr/>
            <p:nvPr/>
          </p:nvGrpSpPr>
          <p:grpSpPr>
            <a:xfrm>
              <a:off x="9427063" y="976903"/>
              <a:ext cx="851328" cy="1414982"/>
              <a:chOff x="10268256" y="991107"/>
              <a:chExt cx="1077358" cy="1790663"/>
            </a:xfrm>
          </p:grpSpPr>
          <p:sp>
            <p:nvSpPr>
              <p:cNvPr id="232" name="Google Shape;232;p37"/>
              <p:cNvSpPr/>
              <p:nvPr/>
            </p:nvSpPr>
            <p:spPr>
              <a:xfrm rot="10800000">
                <a:off x="10268256" y="991107"/>
                <a:ext cx="1077358" cy="179066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37" extrusionOk="0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17F8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37"/>
              <p:cNvSpPr/>
              <p:nvPr/>
            </p:nvSpPr>
            <p:spPr>
              <a:xfrm rot="10800000">
                <a:off x="11144278" y="2144889"/>
                <a:ext cx="76425" cy="129842"/>
              </a:xfrm>
              <a:custGeom>
                <a:avLst/>
                <a:gdLst/>
                <a:ahLst/>
                <a:cxnLst/>
                <a:rect l="l" t="t" r="r" b="b"/>
                <a:pathLst>
                  <a:path w="53" h="90" extrusionOk="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37"/>
              <p:cNvSpPr/>
              <p:nvPr/>
            </p:nvSpPr>
            <p:spPr>
              <a:xfrm rot="10800000">
                <a:off x="10905961" y="1656750"/>
                <a:ext cx="276940" cy="44458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07" extrusionOk="0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37"/>
              <p:cNvSpPr/>
              <p:nvPr/>
            </p:nvSpPr>
            <p:spPr>
              <a:xfrm rot="10800000">
                <a:off x="10418642" y="1972315"/>
                <a:ext cx="124090" cy="153674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6" extrusionOk="0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37"/>
              <p:cNvSpPr/>
              <p:nvPr/>
            </p:nvSpPr>
            <p:spPr>
              <a:xfrm rot="10800000">
                <a:off x="10393167" y="2166256"/>
                <a:ext cx="447872" cy="48813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37" extrusionOk="0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37" name="Google Shape;237;p37"/>
            <p:cNvCxnSpPr/>
            <p:nvPr/>
          </p:nvCxnSpPr>
          <p:spPr>
            <a:xfrm>
              <a:off x="9865662" y="-41132"/>
              <a:ext cx="0" cy="10590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8" name="Google Shape;238;p37"/>
          <p:cNvGrpSpPr/>
          <p:nvPr/>
        </p:nvGrpSpPr>
        <p:grpSpPr>
          <a:xfrm>
            <a:off x="2541864" y="1668545"/>
            <a:ext cx="1652612" cy="2015762"/>
            <a:chOff x="3389152" y="2224727"/>
            <a:chExt cx="2203483" cy="2687683"/>
          </a:xfrm>
        </p:grpSpPr>
        <p:sp>
          <p:nvSpPr>
            <p:cNvPr id="239" name="Google Shape;239;p37"/>
            <p:cNvSpPr/>
            <p:nvPr/>
          </p:nvSpPr>
          <p:spPr>
            <a:xfrm rot="10800000">
              <a:off x="3806423" y="2224727"/>
              <a:ext cx="1371034" cy="2278777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 rot="10800000">
              <a:off x="4921239" y="3693016"/>
              <a:ext cx="97258" cy="165236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7"/>
            <p:cNvSpPr/>
            <p:nvPr/>
          </p:nvSpPr>
          <p:spPr>
            <a:xfrm rot="10800000">
              <a:off x="4617959" y="3071816"/>
              <a:ext cx="352431" cy="56577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7"/>
            <p:cNvSpPr/>
            <p:nvPr/>
          </p:nvSpPr>
          <p:spPr>
            <a:xfrm rot="10800000">
              <a:off x="3997802" y="3473401"/>
              <a:ext cx="157916" cy="19556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7"/>
            <p:cNvSpPr/>
            <p:nvPr/>
          </p:nvSpPr>
          <p:spPr>
            <a:xfrm rot="10800000">
              <a:off x="3965383" y="3720208"/>
              <a:ext cx="569957" cy="621200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7"/>
            <p:cNvSpPr/>
            <p:nvPr/>
          </p:nvSpPr>
          <p:spPr>
            <a:xfrm rot="10800000">
              <a:off x="4447493" y="4577757"/>
              <a:ext cx="87847" cy="334653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7"/>
            <p:cNvSpPr/>
            <p:nvPr/>
          </p:nvSpPr>
          <p:spPr>
            <a:xfrm rot="10800000">
              <a:off x="4846986" y="4466902"/>
              <a:ext cx="222754" cy="30955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7"/>
            <p:cNvSpPr/>
            <p:nvPr/>
          </p:nvSpPr>
          <p:spPr>
            <a:xfrm rot="10800000">
              <a:off x="3525105" y="3224503"/>
              <a:ext cx="312692" cy="219617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7"/>
            <p:cNvSpPr/>
            <p:nvPr/>
          </p:nvSpPr>
          <p:spPr>
            <a:xfrm rot="10800000">
              <a:off x="5143990" y="4167808"/>
              <a:ext cx="312692" cy="217524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7"/>
            <p:cNvSpPr/>
            <p:nvPr/>
          </p:nvSpPr>
          <p:spPr>
            <a:xfrm rot="10800000">
              <a:off x="3389152" y="3758902"/>
              <a:ext cx="334653" cy="88893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 rot="10800000">
              <a:off x="5260073" y="3758902"/>
              <a:ext cx="332562" cy="88893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 rot="10800000">
              <a:off x="3525105" y="4167808"/>
              <a:ext cx="312692" cy="217524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7"/>
            <p:cNvSpPr/>
            <p:nvPr/>
          </p:nvSpPr>
          <p:spPr>
            <a:xfrm rot="10800000">
              <a:off x="5143990" y="3224503"/>
              <a:ext cx="312692" cy="219617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7"/>
            <p:cNvSpPr/>
            <p:nvPr/>
          </p:nvSpPr>
          <p:spPr>
            <a:xfrm rot="10800000">
              <a:off x="3912047" y="4466902"/>
              <a:ext cx="222754" cy="30955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37"/>
          <p:cNvSpPr/>
          <p:nvPr/>
        </p:nvSpPr>
        <p:spPr>
          <a:xfrm>
            <a:off x="8634212" y="182279"/>
            <a:ext cx="338400" cy="33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/>
          </a:p>
        </p:txBody>
      </p:sp>
      <p:sp>
        <p:nvSpPr>
          <p:cNvPr id="254" name="Google Shape;254;p37"/>
          <p:cNvSpPr txBox="1"/>
          <p:nvPr/>
        </p:nvSpPr>
        <p:spPr>
          <a:xfrm>
            <a:off x="4693444" y="3489000"/>
            <a:ext cx="39969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Réalisé Par :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❖"/>
            </a:pPr>
            <a:r>
              <a:rPr lang="f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Baaziz Elmehdi 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❖"/>
            </a:pPr>
            <a:r>
              <a:rPr lang="f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Romene Zaynab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❖"/>
            </a:pPr>
            <a:r>
              <a:rPr lang="f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Sakis Nour El Houda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Encadré Par : 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❖"/>
            </a:pPr>
            <a:r>
              <a:rPr lang="f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Mr Aomar Osmani</a:t>
            </a:r>
            <a:endParaRPr sz="1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6"/>
          <p:cNvSpPr/>
          <p:nvPr/>
        </p:nvSpPr>
        <p:spPr>
          <a:xfrm>
            <a:off x="3855541" y="1428975"/>
            <a:ext cx="1218300" cy="123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Arial"/>
              <a:buNone/>
            </a:pPr>
            <a:endParaRPr sz="1100"/>
          </a:p>
        </p:txBody>
      </p:sp>
      <p:sp>
        <p:nvSpPr>
          <p:cNvPr id="391" name="Google Shape;391;p46"/>
          <p:cNvSpPr/>
          <p:nvPr/>
        </p:nvSpPr>
        <p:spPr>
          <a:xfrm>
            <a:off x="4558850" y="2809566"/>
            <a:ext cx="1218300" cy="123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</a:pPr>
            <a:endParaRPr sz="1100"/>
          </a:p>
        </p:txBody>
      </p:sp>
      <p:sp>
        <p:nvSpPr>
          <p:cNvPr id="392" name="Google Shape;392;p46"/>
          <p:cNvSpPr txBox="1"/>
          <p:nvPr/>
        </p:nvSpPr>
        <p:spPr>
          <a:xfrm>
            <a:off x="3823612" y="754738"/>
            <a:ext cx="12822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fr" sz="1800" b="1" dirty="0">
                <a:solidFill>
                  <a:srgbClr val="FFFFFF"/>
                </a:solidFill>
              </a:rPr>
              <a:t>Détection</a:t>
            </a:r>
            <a:endParaRPr sz="1400" b="1" dirty="0"/>
          </a:p>
        </p:txBody>
      </p:sp>
      <p:sp>
        <p:nvSpPr>
          <p:cNvPr id="393" name="Google Shape;393;p46"/>
          <p:cNvSpPr txBox="1"/>
          <p:nvPr/>
        </p:nvSpPr>
        <p:spPr>
          <a:xfrm>
            <a:off x="6019751" y="3243535"/>
            <a:ext cx="12822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fr" sz="1700" b="1" dirty="0">
                <a:solidFill>
                  <a:srgbClr val="FFFFFF"/>
                </a:solidFill>
              </a:rPr>
              <a:t>Comptage</a:t>
            </a:r>
            <a:endParaRPr sz="2000" b="1" dirty="0"/>
          </a:p>
        </p:txBody>
      </p:sp>
      <p:sp>
        <p:nvSpPr>
          <p:cNvPr id="394" name="Google Shape;394;p46"/>
          <p:cNvSpPr/>
          <p:nvPr/>
        </p:nvSpPr>
        <p:spPr>
          <a:xfrm>
            <a:off x="8544050" y="182275"/>
            <a:ext cx="428400" cy="42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" sz="1000" dirty="0">
                <a:solidFill>
                  <a:srgbClr val="FFFFFF"/>
                </a:solidFill>
              </a:rPr>
              <a:t>0</a:t>
            </a:r>
            <a:endParaRPr sz="700" dirty="0"/>
          </a:p>
        </p:txBody>
      </p:sp>
      <p:sp>
        <p:nvSpPr>
          <p:cNvPr id="395" name="Google Shape;395;p46"/>
          <p:cNvSpPr txBox="1"/>
          <p:nvPr/>
        </p:nvSpPr>
        <p:spPr>
          <a:xfrm>
            <a:off x="1876847" y="3271844"/>
            <a:ext cx="12822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fr" sz="1800" b="1" dirty="0">
                <a:solidFill>
                  <a:srgbClr val="FFFFFF"/>
                </a:solidFill>
              </a:rPr>
              <a:t>Objets</a:t>
            </a:r>
            <a:endParaRPr sz="1400" b="1" dirty="0"/>
          </a:p>
        </p:txBody>
      </p:sp>
      <p:pic>
        <p:nvPicPr>
          <p:cNvPr id="396" name="Google Shape;39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663" y="1591247"/>
            <a:ext cx="914100" cy="9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888" y="2959142"/>
            <a:ext cx="964256" cy="96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90;p46">
            <a:extLst>
              <a:ext uri="{FF2B5EF4-FFF2-40B4-BE49-F238E27FC236}">
                <a16:creationId xmlns:a16="http://schemas.microsoft.com/office/drawing/2014/main" id="{847F7786-3C03-4C77-AC44-29E988924EB4}"/>
              </a:ext>
            </a:extLst>
          </p:cNvPr>
          <p:cNvSpPr/>
          <p:nvPr/>
        </p:nvSpPr>
        <p:spPr>
          <a:xfrm>
            <a:off x="3002076" y="2829947"/>
            <a:ext cx="1218300" cy="123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100"/>
              <a:buFont typeface="Arial"/>
              <a:buNone/>
            </a:pPr>
            <a:endParaRPr sz="1100"/>
          </a:p>
        </p:txBody>
      </p:sp>
      <p:pic>
        <p:nvPicPr>
          <p:cNvPr id="13" name="Google Shape;398;p46">
            <a:extLst>
              <a:ext uri="{FF2B5EF4-FFF2-40B4-BE49-F238E27FC236}">
                <a16:creationId xmlns:a16="http://schemas.microsoft.com/office/drawing/2014/main" id="{ADF29087-81DD-4105-9627-7AB596FADE6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621" y="3043987"/>
            <a:ext cx="810619" cy="810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/>
      <p:bldP spid="39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7"/>
          <p:cNvSpPr/>
          <p:nvPr/>
        </p:nvSpPr>
        <p:spPr>
          <a:xfrm>
            <a:off x="8634200" y="182275"/>
            <a:ext cx="397500" cy="37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dirty="0">
                <a:solidFill>
                  <a:schemeClr val="lt1"/>
                </a:solidFill>
              </a:rPr>
              <a:t>11</a:t>
            </a:r>
            <a:endParaRPr sz="1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7"/>
          <p:cNvSpPr txBox="1"/>
          <p:nvPr/>
        </p:nvSpPr>
        <p:spPr>
          <a:xfrm>
            <a:off x="470625" y="277525"/>
            <a:ext cx="78663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35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Détection et comptage d’objets</a:t>
            </a:r>
            <a:endParaRPr sz="35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</a:endParaRPr>
          </a:p>
        </p:txBody>
      </p:sp>
      <p:grpSp>
        <p:nvGrpSpPr>
          <p:cNvPr id="405" name="Google Shape;405;p47"/>
          <p:cNvGrpSpPr/>
          <p:nvPr/>
        </p:nvGrpSpPr>
        <p:grpSpPr>
          <a:xfrm>
            <a:off x="2334347" y="2913601"/>
            <a:ext cx="4669191" cy="3395447"/>
            <a:chOff x="2261489" y="1434416"/>
            <a:chExt cx="7355373" cy="5870413"/>
          </a:xfrm>
        </p:grpSpPr>
        <p:grpSp>
          <p:nvGrpSpPr>
            <p:cNvPr id="406" name="Google Shape;406;p47"/>
            <p:cNvGrpSpPr/>
            <p:nvPr/>
          </p:nvGrpSpPr>
          <p:grpSpPr>
            <a:xfrm>
              <a:off x="2261489" y="2798101"/>
              <a:ext cx="4398000" cy="4506729"/>
              <a:chOff x="2261489" y="2325661"/>
              <a:chExt cx="4398000" cy="4506729"/>
            </a:xfrm>
          </p:grpSpPr>
          <p:sp>
            <p:nvSpPr>
              <p:cNvPr id="407" name="Google Shape;407;p47"/>
              <p:cNvSpPr/>
              <p:nvPr/>
            </p:nvSpPr>
            <p:spPr>
              <a:xfrm rot="899992">
                <a:off x="2665011" y="2837911"/>
                <a:ext cx="3590957" cy="3590957"/>
              </a:xfrm>
              <a:prstGeom prst="blockArc">
                <a:avLst>
                  <a:gd name="adj1" fmla="val 15950197"/>
                  <a:gd name="adj2" fmla="val 20176543"/>
                  <a:gd name="adj3" fmla="val 1662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47"/>
              <p:cNvSpPr/>
              <p:nvPr/>
            </p:nvSpPr>
            <p:spPr>
              <a:xfrm rot="6299924">
                <a:off x="3669344" y="2442774"/>
                <a:ext cx="1134863" cy="1163174"/>
              </a:xfrm>
              <a:prstGeom prst="downArrow">
                <a:avLst>
                  <a:gd name="adj1" fmla="val 52857"/>
                  <a:gd name="adj2" fmla="val 82725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47"/>
            <p:cNvGrpSpPr/>
            <p:nvPr/>
          </p:nvGrpSpPr>
          <p:grpSpPr>
            <a:xfrm flipH="1">
              <a:off x="5237774" y="2783059"/>
              <a:ext cx="4379089" cy="4506729"/>
              <a:chOff x="2261489" y="2325661"/>
              <a:chExt cx="4398000" cy="4506729"/>
            </a:xfrm>
          </p:grpSpPr>
          <p:sp>
            <p:nvSpPr>
              <p:cNvPr id="410" name="Google Shape;410;p47"/>
              <p:cNvSpPr/>
              <p:nvPr/>
            </p:nvSpPr>
            <p:spPr>
              <a:xfrm rot="899992">
                <a:off x="2665011" y="2837911"/>
                <a:ext cx="3590957" cy="3590957"/>
              </a:xfrm>
              <a:prstGeom prst="blockArc">
                <a:avLst>
                  <a:gd name="adj1" fmla="val 15950197"/>
                  <a:gd name="adj2" fmla="val 20176543"/>
                  <a:gd name="adj3" fmla="val 1662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47"/>
              <p:cNvSpPr/>
              <p:nvPr/>
            </p:nvSpPr>
            <p:spPr>
              <a:xfrm rot="6299924">
                <a:off x="3669344" y="2442774"/>
                <a:ext cx="1134863" cy="1163174"/>
              </a:xfrm>
              <a:prstGeom prst="downArrow">
                <a:avLst>
                  <a:gd name="adj1" fmla="val 52857"/>
                  <a:gd name="adj2" fmla="val 82725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2" name="Google Shape;412;p47"/>
            <p:cNvSpPr/>
            <p:nvPr/>
          </p:nvSpPr>
          <p:spPr>
            <a:xfrm rot="10800000">
              <a:off x="5377486" y="1434416"/>
              <a:ext cx="1134900" cy="3855300"/>
            </a:xfrm>
            <a:prstGeom prst="downArrow">
              <a:avLst>
                <a:gd name="adj1" fmla="val 52857"/>
                <a:gd name="adj2" fmla="val 8272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3" name="Google Shape;41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50" y="2827700"/>
            <a:ext cx="2754600" cy="18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9175" y="1929075"/>
            <a:ext cx="3153125" cy="17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1418" y="917430"/>
            <a:ext cx="2881925" cy="17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8"/>
          <p:cNvSpPr/>
          <p:nvPr/>
        </p:nvSpPr>
        <p:spPr>
          <a:xfrm>
            <a:off x="8544050" y="182275"/>
            <a:ext cx="428400" cy="42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" sz="1000">
                <a:solidFill>
                  <a:srgbClr val="FFFFFF"/>
                </a:solidFill>
              </a:rPr>
              <a:t>2</a:t>
            </a:r>
            <a:endParaRPr sz="700"/>
          </a:p>
        </p:txBody>
      </p:sp>
      <p:pic>
        <p:nvPicPr>
          <p:cNvPr id="421" name="Google Shape;42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75" y="827650"/>
            <a:ext cx="8463400" cy="265540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8"/>
          <p:cNvSpPr/>
          <p:nvPr/>
        </p:nvSpPr>
        <p:spPr>
          <a:xfrm>
            <a:off x="329163" y="3633936"/>
            <a:ext cx="1606800" cy="10647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endParaRPr sz="11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Etape 1 : </a:t>
            </a: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Reconnaissance d’objets sur les images </a:t>
            </a:r>
            <a:endParaRPr sz="11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endParaRPr sz="11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endParaRPr sz="11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endParaRPr sz="11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endParaRPr sz="11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8"/>
          <p:cNvSpPr/>
          <p:nvPr/>
        </p:nvSpPr>
        <p:spPr>
          <a:xfrm>
            <a:off x="280777" y="3633925"/>
            <a:ext cx="46200" cy="90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8"/>
          <p:cNvSpPr/>
          <p:nvPr/>
        </p:nvSpPr>
        <p:spPr>
          <a:xfrm>
            <a:off x="1988415" y="3633935"/>
            <a:ext cx="1668300" cy="10647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Etape 2 : 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Reconnaissance d’objets sur les vidéos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8"/>
          <p:cNvSpPr/>
          <p:nvPr/>
        </p:nvSpPr>
        <p:spPr>
          <a:xfrm>
            <a:off x="1938176" y="3633925"/>
            <a:ext cx="48000" cy="90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8"/>
          <p:cNvSpPr/>
          <p:nvPr/>
        </p:nvSpPr>
        <p:spPr>
          <a:xfrm>
            <a:off x="3707427" y="3633925"/>
            <a:ext cx="1619700" cy="10647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Etape3: Reconnaissance et comptage d’objets en Temps Réel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8"/>
          <p:cNvSpPr/>
          <p:nvPr/>
        </p:nvSpPr>
        <p:spPr>
          <a:xfrm>
            <a:off x="3658976" y="3633938"/>
            <a:ext cx="46200" cy="9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8"/>
          <p:cNvSpPr/>
          <p:nvPr/>
        </p:nvSpPr>
        <p:spPr>
          <a:xfrm>
            <a:off x="5377827" y="3598075"/>
            <a:ext cx="1619700" cy="11364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Etape 4: 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Entrainement d’un nouveau modèle et comparaison des résultats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48"/>
          <p:cNvSpPr/>
          <p:nvPr/>
        </p:nvSpPr>
        <p:spPr>
          <a:xfrm>
            <a:off x="5329376" y="3598089"/>
            <a:ext cx="46200" cy="9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8"/>
          <p:cNvSpPr/>
          <p:nvPr/>
        </p:nvSpPr>
        <p:spPr>
          <a:xfrm>
            <a:off x="7050014" y="3598086"/>
            <a:ext cx="1668300" cy="11364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Etape 5: </a:t>
            </a:r>
            <a:endParaRPr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Implémentation sur une application Mobile sous Android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8"/>
          <p:cNvSpPr/>
          <p:nvPr/>
        </p:nvSpPr>
        <p:spPr>
          <a:xfrm>
            <a:off x="6999775" y="3603650"/>
            <a:ext cx="48000" cy="961800"/>
          </a:xfrm>
          <a:prstGeom prst="rect">
            <a:avLst/>
          </a:prstGeom>
          <a:solidFill>
            <a:srgbClr val="31838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8"/>
          <p:cNvSpPr txBox="1"/>
          <p:nvPr/>
        </p:nvSpPr>
        <p:spPr>
          <a:xfrm>
            <a:off x="2704800" y="182275"/>
            <a:ext cx="3734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"/>
              <a:buNone/>
            </a:pPr>
            <a:r>
              <a:rPr lang="fr" sz="23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Etapes de Réalisation</a:t>
            </a:r>
            <a:endParaRPr sz="2300" b="1" i="0" u="none" strike="noStrike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animBg="1"/>
      <p:bldP spid="424" grpId="0" animBg="1"/>
      <p:bldP spid="426" grpId="0" animBg="1"/>
      <p:bldP spid="428" grpId="0" animBg="1"/>
      <p:bldP spid="4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9"/>
          <p:cNvSpPr/>
          <p:nvPr/>
        </p:nvSpPr>
        <p:spPr>
          <a:xfrm>
            <a:off x="4888325" y="272000"/>
            <a:ext cx="3477000" cy="2649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9"/>
          <p:cNvSpPr/>
          <p:nvPr/>
        </p:nvSpPr>
        <p:spPr>
          <a:xfrm>
            <a:off x="8544050" y="182275"/>
            <a:ext cx="428400" cy="42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1000" dirty="0">
                <a:solidFill>
                  <a:srgbClr val="FFFFFF"/>
                </a:solidFill>
              </a:rPr>
              <a:t>13</a:t>
            </a:r>
            <a:endParaRPr sz="700" dirty="0"/>
          </a:p>
        </p:txBody>
      </p:sp>
      <p:sp>
        <p:nvSpPr>
          <p:cNvPr id="439" name="Google Shape;439;p49"/>
          <p:cNvSpPr txBox="1"/>
          <p:nvPr/>
        </p:nvSpPr>
        <p:spPr>
          <a:xfrm>
            <a:off x="1839850" y="1444325"/>
            <a:ext cx="3395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Première approche 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850" y="417475"/>
            <a:ext cx="1825498" cy="102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6348" y="1778593"/>
            <a:ext cx="948500" cy="9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9"/>
          <p:cNvPicPr preferRelativeResize="0"/>
          <p:nvPr/>
        </p:nvPicPr>
        <p:blipFill rotWithShape="1">
          <a:blip r:embed="rId5">
            <a:alphaModFix/>
          </a:blip>
          <a:srcRect l="24255" t="19922" r="24659" b="18738"/>
          <a:stretch/>
        </p:blipFill>
        <p:spPr>
          <a:xfrm>
            <a:off x="5374949" y="1720650"/>
            <a:ext cx="1417301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9"/>
          <p:cNvPicPr preferRelativeResize="0"/>
          <p:nvPr/>
        </p:nvPicPr>
        <p:blipFill rotWithShape="1">
          <a:blip r:embed="rId6">
            <a:alphaModFix/>
          </a:blip>
          <a:srcRect l="16165" t="20689" r="15016" b="20946"/>
          <a:stretch/>
        </p:blipFill>
        <p:spPr>
          <a:xfrm>
            <a:off x="7325600" y="609474"/>
            <a:ext cx="837125" cy="709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" name="Google Shape;444;p49"/>
          <p:cNvGrpSpPr/>
          <p:nvPr/>
        </p:nvGrpSpPr>
        <p:grpSpPr>
          <a:xfrm>
            <a:off x="731335" y="0"/>
            <a:ext cx="779647" cy="2350050"/>
            <a:chOff x="9427063" y="-41132"/>
            <a:chExt cx="851328" cy="2433016"/>
          </a:xfrm>
        </p:grpSpPr>
        <p:grpSp>
          <p:nvGrpSpPr>
            <p:cNvPr id="445" name="Google Shape;445;p49"/>
            <p:cNvGrpSpPr/>
            <p:nvPr/>
          </p:nvGrpSpPr>
          <p:grpSpPr>
            <a:xfrm>
              <a:off x="9427063" y="976903"/>
              <a:ext cx="851328" cy="1414982"/>
              <a:chOff x="10268256" y="991107"/>
              <a:chExt cx="1077358" cy="1790663"/>
            </a:xfrm>
          </p:grpSpPr>
          <p:sp>
            <p:nvSpPr>
              <p:cNvPr id="446" name="Google Shape;446;p49"/>
              <p:cNvSpPr/>
              <p:nvPr/>
            </p:nvSpPr>
            <p:spPr>
              <a:xfrm rot="10800000">
                <a:off x="10268256" y="991107"/>
                <a:ext cx="1077358" cy="179066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37" extrusionOk="0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17F8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49"/>
              <p:cNvSpPr/>
              <p:nvPr/>
            </p:nvSpPr>
            <p:spPr>
              <a:xfrm rot="10800000">
                <a:off x="11144278" y="2144889"/>
                <a:ext cx="76425" cy="129842"/>
              </a:xfrm>
              <a:custGeom>
                <a:avLst/>
                <a:gdLst/>
                <a:ahLst/>
                <a:cxnLst/>
                <a:rect l="l" t="t" r="r" b="b"/>
                <a:pathLst>
                  <a:path w="53" h="90" extrusionOk="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49"/>
              <p:cNvSpPr/>
              <p:nvPr/>
            </p:nvSpPr>
            <p:spPr>
              <a:xfrm rot="10800000">
                <a:off x="10905961" y="1656750"/>
                <a:ext cx="276940" cy="44458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07" extrusionOk="0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49"/>
              <p:cNvSpPr/>
              <p:nvPr/>
            </p:nvSpPr>
            <p:spPr>
              <a:xfrm rot="10800000">
                <a:off x="10418642" y="1972315"/>
                <a:ext cx="124090" cy="153674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6" extrusionOk="0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49"/>
              <p:cNvSpPr/>
              <p:nvPr/>
            </p:nvSpPr>
            <p:spPr>
              <a:xfrm rot="10800000">
                <a:off x="10393167" y="2166256"/>
                <a:ext cx="447872" cy="48813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37" extrusionOk="0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51" name="Google Shape;451;p49"/>
            <p:cNvCxnSpPr/>
            <p:nvPr/>
          </p:nvCxnSpPr>
          <p:spPr>
            <a:xfrm>
              <a:off x="9865662" y="-41132"/>
              <a:ext cx="0" cy="10590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2" name="Google Shape;452;p49"/>
          <p:cNvSpPr/>
          <p:nvPr/>
        </p:nvSpPr>
        <p:spPr>
          <a:xfrm>
            <a:off x="0" y="3845613"/>
            <a:ext cx="9144000" cy="1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9"/>
          <p:cNvSpPr/>
          <p:nvPr/>
        </p:nvSpPr>
        <p:spPr>
          <a:xfrm>
            <a:off x="5234943" y="3696834"/>
            <a:ext cx="469200" cy="469200"/>
          </a:xfrm>
          <a:prstGeom prst="ellipse">
            <a:avLst/>
          </a:prstGeom>
          <a:solidFill>
            <a:schemeClr val="accent5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9"/>
          <p:cNvSpPr txBox="1"/>
          <p:nvPr/>
        </p:nvSpPr>
        <p:spPr>
          <a:xfrm>
            <a:off x="5234943" y="3752492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0"/>
          <p:cNvSpPr/>
          <p:nvPr/>
        </p:nvSpPr>
        <p:spPr>
          <a:xfrm>
            <a:off x="8523450" y="182275"/>
            <a:ext cx="428400" cy="42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" sz="1000" dirty="0">
                <a:solidFill>
                  <a:srgbClr val="FFFFFF"/>
                </a:solidFill>
              </a:rPr>
              <a:t>4</a:t>
            </a:r>
            <a:endParaRPr sz="700" dirty="0"/>
          </a:p>
        </p:txBody>
      </p:sp>
      <p:pic>
        <p:nvPicPr>
          <p:cNvPr id="460" name="Google Shape;46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975" y="236575"/>
            <a:ext cx="7224061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0"/>
          <p:cNvSpPr/>
          <p:nvPr/>
        </p:nvSpPr>
        <p:spPr>
          <a:xfrm>
            <a:off x="1219700" y="2094738"/>
            <a:ext cx="1203600" cy="95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62" name="Google Shape;462;p50"/>
          <p:cNvSpPr/>
          <p:nvPr/>
        </p:nvSpPr>
        <p:spPr>
          <a:xfrm>
            <a:off x="1154250" y="470975"/>
            <a:ext cx="1203600" cy="95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463" name="Google Shape;463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249" y="609475"/>
            <a:ext cx="1203600" cy="677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0"/>
          <p:cNvSpPr/>
          <p:nvPr/>
        </p:nvSpPr>
        <p:spPr>
          <a:xfrm>
            <a:off x="1219700" y="3856988"/>
            <a:ext cx="1203600" cy="95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465" name="Google Shape;465;p50"/>
          <p:cNvPicPr preferRelativeResize="0"/>
          <p:nvPr/>
        </p:nvPicPr>
        <p:blipFill rotWithShape="1">
          <a:blip r:embed="rId5">
            <a:alphaModFix/>
          </a:blip>
          <a:srcRect l="24255" t="19922" r="24659" b="18738"/>
          <a:stretch/>
        </p:blipFill>
        <p:spPr>
          <a:xfrm>
            <a:off x="1324925" y="3913350"/>
            <a:ext cx="993151" cy="8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7249" y="2097513"/>
            <a:ext cx="948500" cy="9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0"/>
          <p:cNvSpPr txBox="1"/>
          <p:nvPr/>
        </p:nvSpPr>
        <p:spPr>
          <a:xfrm>
            <a:off x="2721600" y="654350"/>
            <a:ext cx="5367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>
                <a:latin typeface="Calibri"/>
                <a:ea typeface="Calibri"/>
                <a:cs typeface="Calibri"/>
                <a:sym typeface="Calibri"/>
              </a:rPr>
              <a:t>un algorithme de détection d'objets en temps réel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0"/>
          <p:cNvSpPr txBox="1"/>
          <p:nvPr/>
        </p:nvSpPr>
        <p:spPr>
          <a:xfrm>
            <a:off x="2805775" y="4040425"/>
            <a:ext cx="4825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>
                <a:latin typeface="Calibri"/>
                <a:ea typeface="Calibri"/>
                <a:cs typeface="Calibri"/>
                <a:sym typeface="Calibri"/>
              </a:rPr>
              <a:t>une bibliothèque graphique libre spécialisée dans le traitement d'images en temps réel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0"/>
          <p:cNvSpPr txBox="1"/>
          <p:nvPr/>
        </p:nvSpPr>
        <p:spPr>
          <a:xfrm>
            <a:off x="2908650" y="2291625"/>
            <a:ext cx="470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0"/>
          <p:cNvSpPr txBox="1"/>
          <p:nvPr/>
        </p:nvSpPr>
        <p:spPr>
          <a:xfrm>
            <a:off x="2903000" y="2266600"/>
            <a:ext cx="3607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 dirty="0">
                <a:latin typeface="Calibri"/>
                <a:ea typeface="Calibri"/>
                <a:cs typeface="Calibri"/>
                <a:sym typeface="Calibri"/>
              </a:rPr>
              <a:t>un réseau neuronal 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1"/>
          <p:cNvSpPr/>
          <p:nvPr/>
        </p:nvSpPr>
        <p:spPr>
          <a:xfrm>
            <a:off x="551771" y="1357085"/>
            <a:ext cx="8040457" cy="34820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6" name="Google Shape;47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515" y="1494971"/>
            <a:ext cx="7242628" cy="3229429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1"/>
          <p:cNvSpPr/>
          <p:nvPr/>
        </p:nvSpPr>
        <p:spPr>
          <a:xfrm>
            <a:off x="8523450" y="182275"/>
            <a:ext cx="428400" cy="42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" sz="1000" dirty="0">
                <a:solidFill>
                  <a:srgbClr val="FFFFFF"/>
                </a:solidFill>
              </a:rPr>
              <a:t>5</a:t>
            </a:r>
            <a:endParaRPr sz="7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E65461B-B54E-4B1D-8CE3-11228B578765}"/>
              </a:ext>
            </a:extLst>
          </p:cNvPr>
          <p:cNvSpPr txBox="1"/>
          <p:nvPr/>
        </p:nvSpPr>
        <p:spPr>
          <a:xfrm>
            <a:off x="551771" y="384629"/>
            <a:ext cx="37299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Modèle pré entrainé</a:t>
            </a:r>
            <a:endParaRPr lang="fr-F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2"/>
          <p:cNvSpPr/>
          <p:nvPr/>
        </p:nvSpPr>
        <p:spPr>
          <a:xfrm>
            <a:off x="8523450" y="182275"/>
            <a:ext cx="428400" cy="42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" sz="1000" dirty="0">
                <a:solidFill>
                  <a:srgbClr val="FFFFFF"/>
                </a:solidFill>
              </a:rPr>
              <a:t>6</a:t>
            </a:r>
            <a:endParaRPr sz="700" dirty="0"/>
          </a:p>
        </p:txBody>
      </p:sp>
      <p:pic>
        <p:nvPicPr>
          <p:cNvPr id="483" name="Google Shape;48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900" y="98825"/>
            <a:ext cx="424880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3"/>
          <p:cNvSpPr/>
          <p:nvPr/>
        </p:nvSpPr>
        <p:spPr>
          <a:xfrm>
            <a:off x="8544050" y="182275"/>
            <a:ext cx="428400" cy="42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1000" dirty="0">
                <a:solidFill>
                  <a:srgbClr val="FFFFFF"/>
                </a:solidFill>
              </a:rPr>
              <a:t>17</a:t>
            </a:r>
            <a:endParaRPr sz="700" dirty="0"/>
          </a:p>
        </p:txBody>
      </p:sp>
      <p:pic>
        <p:nvPicPr>
          <p:cNvPr id="489" name="Google Shape;48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725" y="724950"/>
            <a:ext cx="4490475" cy="502147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3"/>
          <p:cNvSpPr txBox="1"/>
          <p:nvPr/>
        </p:nvSpPr>
        <p:spPr>
          <a:xfrm>
            <a:off x="766899" y="429150"/>
            <a:ext cx="6896643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 </a:t>
            </a:r>
            <a:r>
              <a:rPr lang="fr-FR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pré définie</a:t>
            </a:r>
            <a:r>
              <a:rPr lang="fr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5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3"/>
          <p:cNvSpPr/>
          <p:nvPr/>
        </p:nvSpPr>
        <p:spPr>
          <a:xfrm>
            <a:off x="1421575" y="1272275"/>
            <a:ext cx="3207900" cy="358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2" name="Google Shape;49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0675" y="1384500"/>
            <a:ext cx="2684900" cy="33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4"/>
          <p:cNvSpPr/>
          <p:nvPr/>
        </p:nvSpPr>
        <p:spPr>
          <a:xfrm>
            <a:off x="8634198" y="117874"/>
            <a:ext cx="388500" cy="40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900" dirty="0">
                <a:solidFill>
                  <a:srgbClr val="FFFFFF"/>
                </a:solidFill>
              </a:rPr>
              <a:t>18</a:t>
            </a:r>
            <a:endParaRPr sz="9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4"/>
          <p:cNvSpPr txBox="1"/>
          <p:nvPr/>
        </p:nvSpPr>
        <p:spPr>
          <a:xfrm>
            <a:off x="902062" y="176361"/>
            <a:ext cx="725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fr" sz="25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Cycle de traitement: </a:t>
            </a:r>
            <a:endParaRPr sz="2500"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54"/>
          <p:cNvGrpSpPr/>
          <p:nvPr/>
        </p:nvGrpSpPr>
        <p:grpSpPr>
          <a:xfrm>
            <a:off x="2882463" y="1351957"/>
            <a:ext cx="3294758" cy="3030303"/>
            <a:chOff x="4309254" y="1975486"/>
            <a:chExt cx="3387230" cy="3115352"/>
          </a:xfrm>
        </p:grpSpPr>
        <p:sp>
          <p:nvSpPr>
            <p:cNvPr id="500" name="Google Shape;500;p54"/>
            <p:cNvSpPr/>
            <p:nvPr/>
          </p:nvSpPr>
          <p:spPr>
            <a:xfrm>
              <a:off x="7118053" y="2551466"/>
              <a:ext cx="388200" cy="968100"/>
            </a:xfrm>
            <a:prstGeom prst="rect">
              <a:avLst/>
            </a:prstGeom>
            <a:solidFill>
              <a:srgbClr val="C98B0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1" name="Google Shape;501;p54"/>
            <p:cNvGrpSpPr/>
            <p:nvPr/>
          </p:nvGrpSpPr>
          <p:grpSpPr>
            <a:xfrm rot="10800000">
              <a:off x="5800678" y="3140820"/>
              <a:ext cx="1895806" cy="1756513"/>
              <a:chOff x="6785754" y="2170020"/>
              <a:chExt cx="1895806" cy="1756513"/>
            </a:xfrm>
          </p:grpSpPr>
          <p:sp>
            <p:nvSpPr>
              <p:cNvPr id="502" name="Google Shape;502;p54"/>
              <p:cNvSpPr/>
              <p:nvPr/>
            </p:nvSpPr>
            <p:spPr>
              <a:xfrm rot="-5400000">
                <a:off x="7825959" y="1702620"/>
                <a:ext cx="388200" cy="1323000"/>
              </a:xfrm>
              <a:prstGeom prst="rect">
                <a:avLst/>
              </a:prstGeom>
              <a:solidFill>
                <a:srgbClr val="318388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54"/>
              <p:cNvSpPr/>
              <p:nvPr/>
            </p:nvSpPr>
            <p:spPr>
              <a:xfrm rot="5400000" flipH="1">
                <a:off x="6296026" y="2661850"/>
                <a:ext cx="1754410" cy="774954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4" name="Google Shape;504;p54"/>
            <p:cNvGrpSpPr/>
            <p:nvPr/>
          </p:nvGrpSpPr>
          <p:grpSpPr>
            <a:xfrm rot="-5400000">
              <a:off x="4550810" y="3381680"/>
              <a:ext cx="1661805" cy="1756513"/>
              <a:chOff x="6785754" y="2170020"/>
              <a:chExt cx="1661805" cy="1756513"/>
            </a:xfrm>
          </p:grpSpPr>
          <p:sp>
            <p:nvSpPr>
              <p:cNvPr id="505" name="Google Shape;505;p54"/>
              <p:cNvSpPr/>
              <p:nvPr/>
            </p:nvSpPr>
            <p:spPr>
              <a:xfrm rot="-5400000">
                <a:off x="7708959" y="1819620"/>
                <a:ext cx="388200" cy="1089000"/>
              </a:xfrm>
              <a:prstGeom prst="rect">
                <a:avLst/>
              </a:prstGeom>
              <a:solidFill>
                <a:srgbClr val="91961A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54"/>
              <p:cNvSpPr/>
              <p:nvPr/>
            </p:nvSpPr>
            <p:spPr>
              <a:xfrm rot="5400000" flipH="1">
                <a:off x="6296026" y="2661850"/>
                <a:ext cx="1754410" cy="774954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7" name="Google Shape;507;p54"/>
            <p:cNvSpPr/>
            <p:nvPr/>
          </p:nvSpPr>
          <p:spPr>
            <a:xfrm rot="-5400000">
              <a:off x="5344958" y="1707119"/>
              <a:ext cx="388200" cy="1314000"/>
            </a:xfrm>
            <a:prstGeom prst="rect">
              <a:avLst/>
            </a:prstGeom>
            <a:solidFill>
              <a:srgbClr val="98143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4"/>
            <p:cNvSpPr/>
            <p:nvPr/>
          </p:nvSpPr>
          <p:spPr>
            <a:xfrm rot="10800000" flipH="1">
              <a:off x="5752916" y="1975486"/>
              <a:ext cx="1754410" cy="774954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54"/>
            <p:cNvSpPr/>
            <p:nvPr/>
          </p:nvSpPr>
          <p:spPr>
            <a:xfrm rot="5400000" flipH="1">
              <a:off x="3819526" y="2661850"/>
              <a:ext cx="1754410" cy="774954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54"/>
          <p:cNvSpPr/>
          <p:nvPr/>
        </p:nvSpPr>
        <p:spPr>
          <a:xfrm>
            <a:off x="963625" y="1149723"/>
            <a:ext cx="1881900" cy="10647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54"/>
          <p:cNvSpPr txBox="1"/>
          <p:nvPr/>
        </p:nvSpPr>
        <p:spPr>
          <a:xfrm>
            <a:off x="1078975" y="1251723"/>
            <a:ext cx="16320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r>
              <a:rPr lang="fr" sz="11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Collection des images à partir de la caméra  (Frame par Frame), et extraire les couches </a:t>
            </a:r>
            <a:r>
              <a:rPr lang="fr" sz="11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caractéristique</a:t>
            </a:r>
            <a:endParaRPr sz="11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4"/>
          <p:cNvSpPr/>
          <p:nvPr/>
        </p:nvSpPr>
        <p:spPr>
          <a:xfrm>
            <a:off x="907337" y="1149736"/>
            <a:ext cx="53700" cy="9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54"/>
          <p:cNvSpPr/>
          <p:nvPr/>
        </p:nvSpPr>
        <p:spPr>
          <a:xfrm>
            <a:off x="963625" y="3671327"/>
            <a:ext cx="1869300" cy="10647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4"/>
          <p:cNvSpPr txBox="1"/>
          <p:nvPr/>
        </p:nvSpPr>
        <p:spPr>
          <a:xfrm>
            <a:off x="1078976" y="3773316"/>
            <a:ext cx="13587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r>
              <a:rPr lang="fr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Dessiner les boxes sur les objets dans chaque couche caractéristique.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4"/>
          <p:cNvSpPr/>
          <p:nvPr/>
        </p:nvSpPr>
        <p:spPr>
          <a:xfrm>
            <a:off x="907337" y="3671316"/>
            <a:ext cx="53700" cy="90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54"/>
          <p:cNvSpPr/>
          <p:nvPr/>
        </p:nvSpPr>
        <p:spPr>
          <a:xfrm>
            <a:off x="6533475" y="1149722"/>
            <a:ext cx="1881900" cy="11364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4"/>
          <p:cNvSpPr txBox="1"/>
          <p:nvPr/>
        </p:nvSpPr>
        <p:spPr>
          <a:xfrm>
            <a:off x="6648825" y="1251725"/>
            <a:ext cx="17667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r>
              <a:rPr lang="fr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Pour chaque objet on dessine un boxe, avec la valeur de prédiction et le comptage correspondant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54"/>
          <p:cNvSpPr/>
          <p:nvPr/>
        </p:nvSpPr>
        <p:spPr>
          <a:xfrm>
            <a:off x="6477186" y="1149736"/>
            <a:ext cx="53700" cy="9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54"/>
          <p:cNvSpPr/>
          <p:nvPr/>
        </p:nvSpPr>
        <p:spPr>
          <a:xfrm>
            <a:off x="6533475" y="3671326"/>
            <a:ext cx="1869300" cy="10647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54"/>
          <p:cNvSpPr txBox="1"/>
          <p:nvPr/>
        </p:nvSpPr>
        <p:spPr>
          <a:xfrm>
            <a:off x="6648826" y="3773316"/>
            <a:ext cx="13587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Open Sans"/>
              <a:buNone/>
            </a:pPr>
            <a:r>
              <a:rPr lang="fr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Élimination des boxes qui se chevauchent , et conserver le reste.</a:t>
            </a: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4"/>
          <p:cNvSpPr/>
          <p:nvPr/>
        </p:nvSpPr>
        <p:spPr>
          <a:xfrm>
            <a:off x="6477186" y="3671316"/>
            <a:ext cx="53700" cy="90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54"/>
          <p:cNvSpPr txBox="1"/>
          <p:nvPr/>
        </p:nvSpPr>
        <p:spPr>
          <a:xfrm>
            <a:off x="3925449" y="2454884"/>
            <a:ext cx="12981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Open Sans"/>
              <a:buNone/>
            </a:pPr>
            <a:r>
              <a:rPr lang="fr" sz="23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While True</a:t>
            </a:r>
            <a:endParaRPr sz="2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499;p54">
            <a:extLst>
              <a:ext uri="{FF2B5EF4-FFF2-40B4-BE49-F238E27FC236}">
                <a16:creationId xmlns:a16="http://schemas.microsoft.com/office/drawing/2014/main" id="{D7914FE6-D7B3-403C-B886-33F0C6808816}"/>
              </a:ext>
            </a:extLst>
          </p:cNvPr>
          <p:cNvGrpSpPr/>
          <p:nvPr/>
        </p:nvGrpSpPr>
        <p:grpSpPr>
          <a:xfrm>
            <a:off x="2879874" y="1351947"/>
            <a:ext cx="3294758" cy="3030303"/>
            <a:chOff x="4309254" y="1975486"/>
            <a:chExt cx="3387230" cy="3115352"/>
          </a:xfrm>
        </p:grpSpPr>
        <p:sp>
          <p:nvSpPr>
            <p:cNvPr id="29" name="Google Shape;500;p54">
              <a:extLst>
                <a:ext uri="{FF2B5EF4-FFF2-40B4-BE49-F238E27FC236}">
                  <a16:creationId xmlns:a16="http://schemas.microsoft.com/office/drawing/2014/main" id="{A38F39B0-23B2-4954-A5CF-E3074DD6258C}"/>
                </a:ext>
              </a:extLst>
            </p:cNvPr>
            <p:cNvSpPr/>
            <p:nvPr/>
          </p:nvSpPr>
          <p:spPr>
            <a:xfrm>
              <a:off x="7118053" y="2551466"/>
              <a:ext cx="388200" cy="968100"/>
            </a:xfrm>
            <a:prstGeom prst="rect">
              <a:avLst/>
            </a:prstGeom>
            <a:solidFill>
              <a:srgbClr val="C98B0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501;p54">
              <a:extLst>
                <a:ext uri="{FF2B5EF4-FFF2-40B4-BE49-F238E27FC236}">
                  <a16:creationId xmlns:a16="http://schemas.microsoft.com/office/drawing/2014/main" id="{0288A55E-686F-4B6D-A855-CDFE2B322B3F}"/>
                </a:ext>
              </a:extLst>
            </p:cNvPr>
            <p:cNvGrpSpPr/>
            <p:nvPr/>
          </p:nvGrpSpPr>
          <p:grpSpPr>
            <a:xfrm rot="10800000">
              <a:off x="5800678" y="3140820"/>
              <a:ext cx="1895806" cy="1756513"/>
              <a:chOff x="6785754" y="2170020"/>
              <a:chExt cx="1895806" cy="1756513"/>
            </a:xfrm>
          </p:grpSpPr>
          <p:sp>
            <p:nvSpPr>
              <p:cNvPr id="37" name="Google Shape;502;p54">
                <a:extLst>
                  <a:ext uri="{FF2B5EF4-FFF2-40B4-BE49-F238E27FC236}">
                    <a16:creationId xmlns:a16="http://schemas.microsoft.com/office/drawing/2014/main" id="{5A53B8D0-137B-48FB-B033-265BA274719E}"/>
                  </a:ext>
                </a:extLst>
              </p:cNvPr>
              <p:cNvSpPr/>
              <p:nvPr/>
            </p:nvSpPr>
            <p:spPr>
              <a:xfrm rot="-5400000">
                <a:off x="7825959" y="1702620"/>
                <a:ext cx="388200" cy="1323000"/>
              </a:xfrm>
              <a:prstGeom prst="rect">
                <a:avLst/>
              </a:prstGeom>
              <a:solidFill>
                <a:srgbClr val="318388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503;p54">
                <a:extLst>
                  <a:ext uri="{FF2B5EF4-FFF2-40B4-BE49-F238E27FC236}">
                    <a16:creationId xmlns:a16="http://schemas.microsoft.com/office/drawing/2014/main" id="{5CD4FAC7-11CF-42ED-9571-5309A992C420}"/>
                  </a:ext>
                </a:extLst>
              </p:cNvPr>
              <p:cNvSpPr/>
              <p:nvPr/>
            </p:nvSpPr>
            <p:spPr>
              <a:xfrm rot="5400000" flipH="1">
                <a:off x="6296026" y="2661850"/>
                <a:ext cx="1754410" cy="774954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" name="Google Shape;504;p54">
              <a:extLst>
                <a:ext uri="{FF2B5EF4-FFF2-40B4-BE49-F238E27FC236}">
                  <a16:creationId xmlns:a16="http://schemas.microsoft.com/office/drawing/2014/main" id="{2F76F696-EAC4-46CD-AA04-F74B8DA67AB0}"/>
                </a:ext>
              </a:extLst>
            </p:cNvPr>
            <p:cNvGrpSpPr/>
            <p:nvPr/>
          </p:nvGrpSpPr>
          <p:grpSpPr>
            <a:xfrm rot="-5400000">
              <a:off x="4550810" y="3381680"/>
              <a:ext cx="1661805" cy="1756513"/>
              <a:chOff x="6785754" y="2170020"/>
              <a:chExt cx="1661805" cy="1756513"/>
            </a:xfrm>
          </p:grpSpPr>
          <p:sp>
            <p:nvSpPr>
              <p:cNvPr id="35" name="Google Shape;505;p54">
                <a:extLst>
                  <a:ext uri="{FF2B5EF4-FFF2-40B4-BE49-F238E27FC236}">
                    <a16:creationId xmlns:a16="http://schemas.microsoft.com/office/drawing/2014/main" id="{9A6C4501-71DB-4ACE-8CCC-68809E7BBDDA}"/>
                  </a:ext>
                </a:extLst>
              </p:cNvPr>
              <p:cNvSpPr/>
              <p:nvPr/>
            </p:nvSpPr>
            <p:spPr>
              <a:xfrm rot="-5400000">
                <a:off x="7708959" y="1819620"/>
                <a:ext cx="388200" cy="1089000"/>
              </a:xfrm>
              <a:prstGeom prst="rect">
                <a:avLst/>
              </a:prstGeom>
              <a:solidFill>
                <a:srgbClr val="91961A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506;p54">
                <a:extLst>
                  <a:ext uri="{FF2B5EF4-FFF2-40B4-BE49-F238E27FC236}">
                    <a16:creationId xmlns:a16="http://schemas.microsoft.com/office/drawing/2014/main" id="{819D7683-F3D9-46C3-86C7-5D08042B0343}"/>
                  </a:ext>
                </a:extLst>
              </p:cNvPr>
              <p:cNvSpPr/>
              <p:nvPr/>
            </p:nvSpPr>
            <p:spPr>
              <a:xfrm rot="5400000" flipH="1">
                <a:off x="6296026" y="2661850"/>
                <a:ext cx="1754410" cy="774954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" name="Google Shape;507;p54">
              <a:extLst>
                <a:ext uri="{FF2B5EF4-FFF2-40B4-BE49-F238E27FC236}">
                  <a16:creationId xmlns:a16="http://schemas.microsoft.com/office/drawing/2014/main" id="{EBCE39B0-2B23-451F-A25E-5E71D295EA64}"/>
                </a:ext>
              </a:extLst>
            </p:cNvPr>
            <p:cNvSpPr/>
            <p:nvPr/>
          </p:nvSpPr>
          <p:spPr>
            <a:xfrm rot="-5400000">
              <a:off x="5344958" y="1707119"/>
              <a:ext cx="388200" cy="1314000"/>
            </a:xfrm>
            <a:prstGeom prst="rect">
              <a:avLst/>
            </a:prstGeom>
            <a:solidFill>
              <a:srgbClr val="98143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508;p54">
              <a:extLst>
                <a:ext uri="{FF2B5EF4-FFF2-40B4-BE49-F238E27FC236}">
                  <a16:creationId xmlns:a16="http://schemas.microsoft.com/office/drawing/2014/main" id="{DA084106-6699-4B99-BE2F-4FEC88A37197}"/>
                </a:ext>
              </a:extLst>
            </p:cNvPr>
            <p:cNvSpPr/>
            <p:nvPr/>
          </p:nvSpPr>
          <p:spPr>
            <a:xfrm rot="10800000" flipH="1">
              <a:off x="5752916" y="1975486"/>
              <a:ext cx="1754410" cy="774954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509;p54">
              <a:extLst>
                <a:ext uri="{FF2B5EF4-FFF2-40B4-BE49-F238E27FC236}">
                  <a16:creationId xmlns:a16="http://schemas.microsoft.com/office/drawing/2014/main" id="{5C88D8B3-56F2-430F-8214-6F3EFA855775}"/>
                </a:ext>
              </a:extLst>
            </p:cNvPr>
            <p:cNvSpPr/>
            <p:nvPr/>
          </p:nvSpPr>
          <p:spPr>
            <a:xfrm rot="5400000" flipH="1">
              <a:off x="3819526" y="2661850"/>
              <a:ext cx="1754410" cy="774954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510;p54">
            <a:extLst>
              <a:ext uri="{FF2B5EF4-FFF2-40B4-BE49-F238E27FC236}">
                <a16:creationId xmlns:a16="http://schemas.microsoft.com/office/drawing/2014/main" id="{1B35FFCF-BC50-49C4-8197-D7BDCE626BD1}"/>
              </a:ext>
            </a:extLst>
          </p:cNvPr>
          <p:cNvSpPr/>
          <p:nvPr/>
        </p:nvSpPr>
        <p:spPr>
          <a:xfrm>
            <a:off x="961036" y="1149713"/>
            <a:ext cx="1881900" cy="10647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512;p54">
            <a:extLst>
              <a:ext uri="{FF2B5EF4-FFF2-40B4-BE49-F238E27FC236}">
                <a16:creationId xmlns:a16="http://schemas.microsoft.com/office/drawing/2014/main" id="{1B1BB301-AF30-4470-BDB9-C0D65D14C57A}"/>
              </a:ext>
            </a:extLst>
          </p:cNvPr>
          <p:cNvSpPr/>
          <p:nvPr/>
        </p:nvSpPr>
        <p:spPr>
          <a:xfrm>
            <a:off x="904748" y="1149726"/>
            <a:ext cx="53700" cy="90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513;p54">
            <a:extLst>
              <a:ext uri="{FF2B5EF4-FFF2-40B4-BE49-F238E27FC236}">
                <a16:creationId xmlns:a16="http://schemas.microsoft.com/office/drawing/2014/main" id="{8899EDB1-3E81-48F6-B830-21392474E956}"/>
              </a:ext>
            </a:extLst>
          </p:cNvPr>
          <p:cNvSpPr/>
          <p:nvPr/>
        </p:nvSpPr>
        <p:spPr>
          <a:xfrm>
            <a:off x="961036" y="3671317"/>
            <a:ext cx="1869300" cy="10647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515;p54">
            <a:extLst>
              <a:ext uri="{FF2B5EF4-FFF2-40B4-BE49-F238E27FC236}">
                <a16:creationId xmlns:a16="http://schemas.microsoft.com/office/drawing/2014/main" id="{271602DD-B2D0-4599-95A9-E159C5AB59F9}"/>
              </a:ext>
            </a:extLst>
          </p:cNvPr>
          <p:cNvSpPr/>
          <p:nvPr/>
        </p:nvSpPr>
        <p:spPr>
          <a:xfrm>
            <a:off x="904748" y="3671306"/>
            <a:ext cx="53700" cy="90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516;p54">
            <a:extLst>
              <a:ext uri="{FF2B5EF4-FFF2-40B4-BE49-F238E27FC236}">
                <a16:creationId xmlns:a16="http://schemas.microsoft.com/office/drawing/2014/main" id="{BCBEC59C-E537-4F2A-AE8B-B2EEDD2333AE}"/>
              </a:ext>
            </a:extLst>
          </p:cNvPr>
          <p:cNvSpPr/>
          <p:nvPr/>
        </p:nvSpPr>
        <p:spPr>
          <a:xfrm>
            <a:off x="6530886" y="1149712"/>
            <a:ext cx="1881900" cy="11364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518;p54">
            <a:extLst>
              <a:ext uri="{FF2B5EF4-FFF2-40B4-BE49-F238E27FC236}">
                <a16:creationId xmlns:a16="http://schemas.microsoft.com/office/drawing/2014/main" id="{1820F6F8-1A59-49B2-B5DB-E692B27801BD}"/>
              </a:ext>
            </a:extLst>
          </p:cNvPr>
          <p:cNvSpPr/>
          <p:nvPr/>
        </p:nvSpPr>
        <p:spPr>
          <a:xfrm>
            <a:off x="6474597" y="1149726"/>
            <a:ext cx="53700" cy="90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519;p54">
            <a:extLst>
              <a:ext uri="{FF2B5EF4-FFF2-40B4-BE49-F238E27FC236}">
                <a16:creationId xmlns:a16="http://schemas.microsoft.com/office/drawing/2014/main" id="{8E799EC6-92C2-4104-8C6C-660981715675}"/>
              </a:ext>
            </a:extLst>
          </p:cNvPr>
          <p:cNvSpPr/>
          <p:nvPr/>
        </p:nvSpPr>
        <p:spPr>
          <a:xfrm>
            <a:off x="6530886" y="3671316"/>
            <a:ext cx="1869300" cy="10647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5"/>
          <p:cNvSpPr/>
          <p:nvPr/>
        </p:nvSpPr>
        <p:spPr>
          <a:xfrm>
            <a:off x="4845271" y="272000"/>
            <a:ext cx="3477000" cy="2649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5"/>
          <p:cNvSpPr/>
          <p:nvPr/>
        </p:nvSpPr>
        <p:spPr>
          <a:xfrm>
            <a:off x="8544050" y="182275"/>
            <a:ext cx="428400" cy="42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1000" dirty="0">
                <a:solidFill>
                  <a:srgbClr val="FFFFFF"/>
                </a:solidFill>
              </a:rPr>
              <a:t>19</a:t>
            </a:r>
            <a:endParaRPr sz="700" dirty="0"/>
          </a:p>
        </p:txBody>
      </p:sp>
      <p:pic>
        <p:nvPicPr>
          <p:cNvPr id="529" name="Google Shape;52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000" y="1086414"/>
            <a:ext cx="1594476" cy="1020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1350" y="1850020"/>
            <a:ext cx="2230950" cy="1254906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5"/>
          <p:cNvSpPr txBox="1"/>
          <p:nvPr/>
        </p:nvSpPr>
        <p:spPr>
          <a:xfrm>
            <a:off x="1618250" y="1850025"/>
            <a:ext cx="3395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Deuxième approche 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55"/>
          <p:cNvPicPr preferRelativeResize="0"/>
          <p:nvPr/>
        </p:nvPicPr>
        <p:blipFill rotWithShape="1">
          <a:blip r:embed="rId5">
            <a:alphaModFix/>
          </a:blip>
          <a:srcRect l="16165" t="20689" r="15016" b="20946"/>
          <a:stretch/>
        </p:blipFill>
        <p:spPr>
          <a:xfrm>
            <a:off x="7406600" y="1017186"/>
            <a:ext cx="837125" cy="7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0950" y="182275"/>
            <a:ext cx="1594475" cy="1312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55"/>
          <p:cNvGrpSpPr/>
          <p:nvPr/>
        </p:nvGrpSpPr>
        <p:grpSpPr>
          <a:xfrm>
            <a:off x="731335" y="0"/>
            <a:ext cx="779647" cy="2350050"/>
            <a:chOff x="9427063" y="-41132"/>
            <a:chExt cx="851328" cy="2433016"/>
          </a:xfrm>
        </p:grpSpPr>
        <p:grpSp>
          <p:nvGrpSpPr>
            <p:cNvPr id="535" name="Google Shape;535;p55"/>
            <p:cNvGrpSpPr/>
            <p:nvPr/>
          </p:nvGrpSpPr>
          <p:grpSpPr>
            <a:xfrm>
              <a:off x="9427063" y="976903"/>
              <a:ext cx="851328" cy="1414982"/>
              <a:chOff x="10268256" y="991107"/>
              <a:chExt cx="1077358" cy="1790663"/>
            </a:xfrm>
          </p:grpSpPr>
          <p:sp>
            <p:nvSpPr>
              <p:cNvPr id="536" name="Google Shape;536;p55"/>
              <p:cNvSpPr/>
              <p:nvPr/>
            </p:nvSpPr>
            <p:spPr>
              <a:xfrm rot="10800000">
                <a:off x="10268256" y="991107"/>
                <a:ext cx="1077358" cy="179066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37" extrusionOk="0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17F8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55"/>
              <p:cNvSpPr/>
              <p:nvPr/>
            </p:nvSpPr>
            <p:spPr>
              <a:xfrm rot="10800000">
                <a:off x="11144278" y="2144889"/>
                <a:ext cx="76425" cy="129842"/>
              </a:xfrm>
              <a:custGeom>
                <a:avLst/>
                <a:gdLst/>
                <a:ahLst/>
                <a:cxnLst/>
                <a:rect l="l" t="t" r="r" b="b"/>
                <a:pathLst>
                  <a:path w="53" h="90" extrusionOk="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55"/>
              <p:cNvSpPr/>
              <p:nvPr/>
            </p:nvSpPr>
            <p:spPr>
              <a:xfrm rot="10800000">
                <a:off x="10905961" y="1656750"/>
                <a:ext cx="276940" cy="44458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307" extrusionOk="0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55"/>
              <p:cNvSpPr/>
              <p:nvPr/>
            </p:nvSpPr>
            <p:spPr>
              <a:xfrm rot="10800000">
                <a:off x="10418642" y="1972315"/>
                <a:ext cx="124090" cy="153674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6" extrusionOk="0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55"/>
              <p:cNvSpPr/>
              <p:nvPr/>
            </p:nvSpPr>
            <p:spPr>
              <a:xfrm rot="10800000">
                <a:off x="10393167" y="2166256"/>
                <a:ext cx="447872" cy="488139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37" extrusionOk="0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282F3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41" name="Google Shape;541;p55"/>
            <p:cNvCxnSpPr/>
            <p:nvPr/>
          </p:nvCxnSpPr>
          <p:spPr>
            <a:xfrm>
              <a:off x="9865662" y="-41132"/>
              <a:ext cx="0" cy="10590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42" name="Google Shape;542;p55"/>
          <p:cNvSpPr/>
          <p:nvPr/>
        </p:nvSpPr>
        <p:spPr>
          <a:xfrm>
            <a:off x="0" y="3845613"/>
            <a:ext cx="9144000" cy="1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55"/>
          <p:cNvSpPr/>
          <p:nvPr/>
        </p:nvSpPr>
        <p:spPr>
          <a:xfrm>
            <a:off x="6518480" y="3696834"/>
            <a:ext cx="469200" cy="469200"/>
          </a:xfrm>
          <a:prstGeom prst="ellipse">
            <a:avLst/>
          </a:prstGeom>
          <a:solidFill>
            <a:schemeClr val="accent6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5"/>
          <p:cNvSpPr txBox="1"/>
          <p:nvPr/>
        </p:nvSpPr>
        <p:spPr>
          <a:xfrm>
            <a:off x="6523676" y="3752492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7400" y="1772872"/>
            <a:ext cx="469200" cy="479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"/>
          <p:cNvSpPr txBox="1"/>
          <p:nvPr/>
        </p:nvSpPr>
        <p:spPr>
          <a:xfrm>
            <a:off x="706565" y="350914"/>
            <a:ext cx="72552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>
                <a:solidFill>
                  <a:srgbClr val="FFFFFF"/>
                </a:solidFill>
              </a:rPr>
              <a:t>Plan de la présentation</a:t>
            </a:r>
            <a:endParaRPr sz="2500" b="1"/>
          </a:p>
        </p:txBody>
      </p:sp>
      <p:sp>
        <p:nvSpPr>
          <p:cNvPr id="260" name="Google Shape;260;p38"/>
          <p:cNvSpPr/>
          <p:nvPr/>
        </p:nvSpPr>
        <p:spPr>
          <a:xfrm>
            <a:off x="0" y="2928938"/>
            <a:ext cx="9144000" cy="1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393956" y="2780109"/>
            <a:ext cx="469200" cy="469200"/>
          </a:xfrm>
          <a:prstGeom prst="ellipse">
            <a:avLst/>
          </a:prstGeom>
          <a:solidFill>
            <a:schemeClr val="accent1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8"/>
          <p:cNvSpPr/>
          <p:nvPr/>
        </p:nvSpPr>
        <p:spPr>
          <a:xfrm>
            <a:off x="1736981" y="2780109"/>
            <a:ext cx="469200" cy="469200"/>
          </a:xfrm>
          <a:prstGeom prst="ellipse">
            <a:avLst/>
          </a:prstGeom>
          <a:solidFill>
            <a:schemeClr val="accent2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3151443" y="2780109"/>
            <a:ext cx="469200" cy="469200"/>
          </a:xfrm>
          <a:prstGeom prst="ellipse">
            <a:avLst/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8"/>
          <p:cNvSpPr/>
          <p:nvPr/>
        </p:nvSpPr>
        <p:spPr>
          <a:xfrm>
            <a:off x="4808793" y="2780109"/>
            <a:ext cx="469200" cy="469200"/>
          </a:xfrm>
          <a:prstGeom prst="ellipse">
            <a:avLst/>
          </a:prstGeom>
          <a:solidFill>
            <a:schemeClr val="accent5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8"/>
          <p:cNvSpPr/>
          <p:nvPr/>
        </p:nvSpPr>
        <p:spPr>
          <a:xfrm>
            <a:off x="6347080" y="2780109"/>
            <a:ext cx="469200" cy="469200"/>
          </a:xfrm>
          <a:prstGeom prst="ellipse">
            <a:avLst/>
          </a:prstGeom>
          <a:solidFill>
            <a:schemeClr val="accent6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94732" y="2320252"/>
            <a:ext cx="1472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1080548" y="3472950"/>
            <a:ext cx="1790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3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Cadre Du Projet</a:t>
            </a:r>
            <a:endParaRPr sz="13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2678138" y="2133144"/>
            <a:ext cx="1472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 dirty="0">
                <a:solidFill>
                  <a:srgbClr val="FFFFFF"/>
                </a:solidFill>
              </a:rPr>
              <a:t>En quoi consiste Notre Projet ?</a:t>
            </a:r>
            <a:endParaRPr sz="1200"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393955" y="283576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1736980" y="283576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fr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3156638" y="283576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4808793" y="283576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8"/>
          <p:cNvSpPr txBox="1"/>
          <p:nvPr/>
        </p:nvSpPr>
        <p:spPr>
          <a:xfrm>
            <a:off x="6352276" y="283576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38"/>
          <p:cNvGrpSpPr/>
          <p:nvPr/>
        </p:nvGrpSpPr>
        <p:grpSpPr>
          <a:xfrm>
            <a:off x="6263495" y="3511305"/>
            <a:ext cx="646672" cy="646515"/>
            <a:chOff x="2700338" y="8651875"/>
            <a:chExt cx="6545262" cy="6543675"/>
          </a:xfrm>
        </p:grpSpPr>
        <p:sp>
          <p:nvSpPr>
            <p:cNvPr id="275" name="Google Shape;275;p38"/>
            <p:cNvSpPr/>
            <p:nvPr/>
          </p:nvSpPr>
          <p:spPr>
            <a:xfrm>
              <a:off x="2700338" y="10820400"/>
              <a:ext cx="4376737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3762375" y="11879263"/>
              <a:ext cx="2255837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38"/>
          <p:cNvGrpSpPr/>
          <p:nvPr/>
        </p:nvGrpSpPr>
        <p:grpSpPr>
          <a:xfrm>
            <a:off x="326755" y="3472768"/>
            <a:ext cx="594284" cy="724874"/>
            <a:chOff x="7931851" y="2464731"/>
            <a:chExt cx="1002842" cy="1223210"/>
          </a:xfrm>
        </p:grpSpPr>
        <p:sp>
          <p:nvSpPr>
            <p:cNvPr id="280" name="Google Shape;280;p38"/>
            <p:cNvSpPr/>
            <p:nvPr/>
          </p:nvSpPr>
          <p:spPr>
            <a:xfrm>
              <a:off x="8120806" y="2650831"/>
              <a:ext cx="623981" cy="1037110"/>
            </a:xfrm>
            <a:custGeom>
              <a:avLst/>
              <a:gdLst/>
              <a:ahLst/>
              <a:cxnLst/>
              <a:rect l="l" t="t" r="r" b="b"/>
              <a:pathLst>
                <a:path w="750" h="1237" extrusionOk="0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17F8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8193151" y="2944496"/>
              <a:ext cx="44264" cy="75201"/>
            </a:xfrm>
            <a:custGeom>
              <a:avLst/>
              <a:gdLst/>
              <a:ahLst/>
              <a:cxnLst/>
              <a:rect l="l" t="t" r="r" b="b"/>
              <a:pathLst>
                <a:path w="53" h="90" extrusionOk="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8215045" y="3044923"/>
              <a:ext cx="160397" cy="257493"/>
            </a:xfrm>
            <a:custGeom>
              <a:avLst/>
              <a:gdLst/>
              <a:ahLst/>
              <a:cxnLst/>
              <a:rect l="l" t="t" r="r" b="b"/>
              <a:pathLst>
                <a:path w="193" h="307" extrusionOk="0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8585816" y="3030644"/>
              <a:ext cx="71870" cy="89004"/>
            </a:xfrm>
            <a:custGeom>
              <a:avLst/>
              <a:gdLst/>
              <a:ahLst/>
              <a:cxnLst/>
              <a:rect l="l" t="t" r="r" b="b"/>
              <a:pathLst>
                <a:path w="86" h="106" extrusionOk="0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8413044" y="2724603"/>
              <a:ext cx="259397" cy="282719"/>
            </a:xfrm>
            <a:custGeom>
              <a:avLst/>
              <a:gdLst/>
              <a:ahLst/>
              <a:cxnLst/>
              <a:rect l="l" t="t" r="r" b="b"/>
              <a:pathLst>
                <a:path w="312" h="337" extrusionOk="0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8413044" y="2464731"/>
              <a:ext cx="39980" cy="152306"/>
            </a:xfrm>
            <a:custGeom>
              <a:avLst/>
              <a:gdLst/>
              <a:ahLst/>
              <a:cxnLst/>
              <a:rect l="l" t="t" r="r" b="b"/>
              <a:pathLst>
                <a:path w="48" h="182" extrusionOk="0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8169830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8730507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7993726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8782387" y="2949255"/>
              <a:ext cx="152306" cy="40457"/>
            </a:xfrm>
            <a:custGeom>
              <a:avLst/>
              <a:gdLst/>
              <a:ahLst/>
              <a:cxnLst/>
              <a:rect l="l" t="t" r="r" b="b"/>
              <a:pathLst>
                <a:path w="183" h="48" extrusionOk="0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7931851" y="2949255"/>
              <a:ext cx="151355" cy="40457"/>
            </a:xfrm>
            <a:custGeom>
              <a:avLst/>
              <a:gdLst/>
              <a:ahLst/>
              <a:cxnLst/>
              <a:rect l="l" t="t" r="r" b="b"/>
              <a:pathLst>
                <a:path w="182" h="48" extrusionOk="0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8730507" y="2704613"/>
              <a:ext cx="142311" cy="98999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7993726" y="3132975"/>
              <a:ext cx="142311" cy="99951"/>
            </a:xfrm>
            <a:custGeom>
              <a:avLst/>
              <a:gdLst/>
              <a:ahLst/>
              <a:cxnLst/>
              <a:rect l="l" t="t" r="r" b="b"/>
              <a:pathLst>
                <a:path w="171" h="119" extrusionOk="0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8595336" y="2526606"/>
              <a:ext cx="101379" cy="140883"/>
            </a:xfrm>
            <a:custGeom>
              <a:avLst/>
              <a:gdLst/>
              <a:ahLst/>
              <a:cxnLst/>
              <a:rect l="l" t="t" r="r" b="b"/>
              <a:pathLst>
                <a:path w="122" h="168" extrusionOk="0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38"/>
          <p:cNvGrpSpPr/>
          <p:nvPr/>
        </p:nvGrpSpPr>
        <p:grpSpPr>
          <a:xfrm>
            <a:off x="7880535" y="1911012"/>
            <a:ext cx="691281" cy="727899"/>
            <a:chOff x="5995988" y="2712903"/>
            <a:chExt cx="2457450" cy="2587625"/>
          </a:xfrm>
        </p:grpSpPr>
        <p:sp>
          <p:nvSpPr>
            <p:cNvPr id="295" name="Google Shape;295;p38"/>
            <p:cNvSpPr/>
            <p:nvPr/>
          </p:nvSpPr>
          <p:spPr>
            <a:xfrm>
              <a:off x="5995988" y="2712903"/>
              <a:ext cx="2457450" cy="2587625"/>
            </a:xfrm>
            <a:custGeom>
              <a:avLst/>
              <a:gdLst/>
              <a:ahLst/>
              <a:cxnLst/>
              <a:rect l="l" t="t" r="r" b="b"/>
              <a:pathLst>
                <a:path w="771" h="812" extrusionOk="0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6515101" y="3270116"/>
              <a:ext cx="1450975" cy="1435100"/>
            </a:xfrm>
            <a:custGeom>
              <a:avLst/>
              <a:gdLst/>
              <a:ahLst/>
              <a:cxnLst/>
              <a:rect l="l" t="t" r="r" b="b"/>
              <a:pathLst>
                <a:path w="455" h="450" extrusionOk="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7040563" y="2874828"/>
              <a:ext cx="1381125" cy="1384300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38"/>
          <p:cNvGrpSpPr/>
          <p:nvPr/>
        </p:nvGrpSpPr>
        <p:grpSpPr>
          <a:xfrm>
            <a:off x="3072684" y="3562903"/>
            <a:ext cx="683028" cy="543318"/>
            <a:chOff x="3665538" y="1665288"/>
            <a:chExt cx="3702050" cy="2944812"/>
          </a:xfrm>
        </p:grpSpPr>
        <p:sp>
          <p:nvSpPr>
            <p:cNvPr id="299" name="Google Shape;299;p38"/>
            <p:cNvSpPr/>
            <p:nvPr/>
          </p:nvSpPr>
          <p:spPr>
            <a:xfrm>
              <a:off x="4392613" y="3819525"/>
              <a:ext cx="1006475" cy="790575"/>
            </a:xfrm>
            <a:custGeom>
              <a:avLst/>
              <a:gdLst/>
              <a:ahLst/>
              <a:cxnLst/>
              <a:rect l="l" t="t" r="r" b="b"/>
              <a:pathLst>
                <a:path w="806" h="628" extrusionOk="0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4730750" y="1665288"/>
              <a:ext cx="1763713" cy="2030412"/>
            </a:xfrm>
            <a:custGeom>
              <a:avLst/>
              <a:gdLst/>
              <a:ahLst/>
              <a:cxnLst/>
              <a:rect l="l" t="t" r="r" b="b"/>
              <a:pathLst>
                <a:path w="1413" h="1613" extrusionOk="0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3665538" y="2630488"/>
              <a:ext cx="1211263" cy="1266825"/>
            </a:xfrm>
            <a:custGeom>
              <a:avLst/>
              <a:gdLst/>
              <a:ahLst/>
              <a:cxnLst/>
              <a:rect l="l" t="t" r="r" b="b"/>
              <a:pathLst>
                <a:path w="970" h="1006" extrusionOk="0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6461125" y="1676400"/>
              <a:ext cx="906463" cy="1601787"/>
            </a:xfrm>
            <a:custGeom>
              <a:avLst/>
              <a:gdLst/>
              <a:ahLst/>
              <a:cxnLst/>
              <a:rect l="l" t="t" r="r" b="b"/>
              <a:pathLst>
                <a:path w="726" h="1272" extrusionOk="0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6276975" y="2039938"/>
              <a:ext cx="639763" cy="1049337"/>
            </a:xfrm>
            <a:custGeom>
              <a:avLst/>
              <a:gdLst/>
              <a:ahLst/>
              <a:cxnLst/>
              <a:rect l="l" t="t" r="r" b="b"/>
              <a:pathLst>
                <a:path w="513" h="833" extrusionOk="0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38"/>
          <p:cNvGrpSpPr/>
          <p:nvPr/>
        </p:nvGrpSpPr>
        <p:grpSpPr>
          <a:xfrm>
            <a:off x="1597679" y="2012628"/>
            <a:ext cx="608506" cy="543917"/>
            <a:chOff x="5418138" y="4568825"/>
            <a:chExt cx="568325" cy="508001"/>
          </a:xfrm>
        </p:grpSpPr>
        <p:sp>
          <p:nvSpPr>
            <p:cNvPr id="305" name="Google Shape;305;p38"/>
            <p:cNvSpPr/>
            <p:nvPr/>
          </p:nvSpPr>
          <p:spPr>
            <a:xfrm>
              <a:off x="5795963" y="4730750"/>
              <a:ext cx="128588" cy="346075"/>
            </a:xfrm>
            <a:custGeom>
              <a:avLst/>
              <a:gdLst/>
              <a:ahLst/>
              <a:cxnLst/>
              <a:rect l="l" t="t" r="r" b="b"/>
              <a:pathLst>
                <a:path w="40" h="107" extrusionOk="0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5418138" y="4568825"/>
              <a:ext cx="568325" cy="323850"/>
            </a:xfrm>
            <a:custGeom>
              <a:avLst/>
              <a:gdLst/>
              <a:ahLst/>
              <a:cxnLst/>
              <a:rect l="l" t="t" r="r" b="b"/>
              <a:pathLst>
                <a:path w="176" h="100" extrusionOk="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5449888" y="4856163"/>
              <a:ext cx="130175" cy="220663"/>
            </a:xfrm>
            <a:custGeom>
              <a:avLst/>
              <a:gdLst/>
              <a:ahLst/>
              <a:cxnLst/>
              <a:rect l="l" t="t" r="r" b="b"/>
              <a:pathLst>
                <a:path w="40" h="68" extrusionOk="0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5621338" y="4895850"/>
              <a:ext cx="128588" cy="180975"/>
            </a:xfrm>
            <a:custGeom>
              <a:avLst/>
              <a:gdLst/>
              <a:ahLst/>
              <a:cxnLst/>
              <a:rect l="l" t="t" r="r" b="b"/>
              <a:pathLst>
                <a:path w="40" h="56" extrusionOk="0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38"/>
          <p:cNvSpPr/>
          <p:nvPr/>
        </p:nvSpPr>
        <p:spPr>
          <a:xfrm>
            <a:off x="8634212" y="182279"/>
            <a:ext cx="338338" cy="3383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2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7235286" y="3390600"/>
            <a:ext cx="17901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3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Résultats et comparaison</a:t>
            </a:r>
            <a:endParaRPr sz="13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311" name="Google Shape;311;p38"/>
          <p:cNvSpPr txBox="1"/>
          <p:nvPr/>
        </p:nvSpPr>
        <p:spPr>
          <a:xfrm>
            <a:off x="4114548" y="3390600"/>
            <a:ext cx="1790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3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Première approche</a:t>
            </a:r>
            <a:endParaRPr sz="13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7873481" y="2744734"/>
            <a:ext cx="469200" cy="469200"/>
          </a:xfrm>
          <a:prstGeom prst="ellipse">
            <a:avLst/>
          </a:prstGeom>
          <a:solidFill>
            <a:srgbClr val="E69138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8"/>
          <p:cNvSpPr txBox="1"/>
          <p:nvPr/>
        </p:nvSpPr>
        <p:spPr>
          <a:xfrm>
            <a:off x="7895751" y="279841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fr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8"/>
          <p:cNvSpPr txBox="1"/>
          <p:nvPr/>
        </p:nvSpPr>
        <p:spPr>
          <a:xfrm>
            <a:off x="5627823" y="2133150"/>
            <a:ext cx="1790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13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Deuxième approche</a:t>
            </a:r>
            <a:endParaRPr sz="13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</a:endParaRPr>
          </a:p>
        </p:txBody>
      </p:sp>
      <p:grpSp>
        <p:nvGrpSpPr>
          <p:cNvPr id="315" name="Google Shape;315;p38"/>
          <p:cNvGrpSpPr/>
          <p:nvPr/>
        </p:nvGrpSpPr>
        <p:grpSpPr>
          <a:xfrm>
            <a:off x="4686258" y="1951692"/>
            <a:ext cx="646672" cy="646515"/>
            <a:chOff x="2700338" y="8651875"/>
            <a:chExt cx="6545262" cy="6543675"/>
          </a:xfrm>
        </p:grpSpPr>
        <p:sp>
          <p:nvSpPr>
            <p:cNvPr id="316" name="Google Shape;316;p38"/>
            <p:cNvSpPr/>
            <p:nvPr/>
          </p:nvSpPr>
          <p:spPr>
            <a:xfrm>
              <a:off x="2700338" y="10820400"/>
              <a:ext cx="4376736" cy="4375150"/>
            </a:xfrm>
            <a:custGeom>
              <a:avLst/>
              <a:gdLst/>
              <a:ahLst/>
              <a:cxnLst/>
              <a:rect l="l" t="t" r="r" b="b"/>
              <a:pathLst>
                <a:path w="1376" h="1376" extrusionOk="0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3762375" y="11879263"/>
              <a:ext cx="2255838" cy="2120900"/>
            </a:xfrm>
            <a:custGeom>
              <a:avLst/>
              <a:gdLst/>
              <a:ahLst/>
              <a:cxnLst/>
              <a:rect l="l" t="t" r="r" b="b"/>
              <a:pathLst>
                <a:path w="709" h="667" extrusionOk="0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5934075" y="8651875"/>
              <a:ext cx="3311525" cy="3309938"/>
            </a:xfrm>
            <a:custGeom>
              <a:avLst/>
              <a:gdLst/>
              <a:ahLst/>
              <a:cxnLst/>
              <a:rect l="l" t="t" r="r" b="b"/>
              <a:pathLst>
                <a:path w="1041" h="1041" extrusionOk="0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7000875" y="9717088"/>
              <a:ext cx="1179512" cy="1179513"/>
            </a:xfrm>
            <a:custGeom>
              <a:avLst/>
              <a:gdLst/>
              <a:ahLst/>
              <a:cxnLst/>
              <a:rect l="l" t="t" r="r" b="b"/>
              <a:pathLst>
                <a:path w="371" h="371" extrusionOk="0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/>
      <p:bldP spid="267" grpId="0"/>
      <p:bldP spid="268" grpId="0"/>
      <p:bldP spid="310" grpId="0"/>
      <p:bldP spid="311" grpId="0"/>
      <p:bldP spid="3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6"/>
          <p:cNvSpPr/>
          <p:nvPr/>
        </p:nvSpPr>
        <p:spPr>
          <a:xfrm>
            <a:off x="8544050" y="182275"/>
            <a:ext cx="428400" cy="42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1000" dirty="0">
                <a:solidFill>
                  <a:srgbClr val="FFFFFF"/>
                </a:solidFill>
              </a:rPr>
              <a:t>20</a:t>
            </a:r>
            <a:endParaRPr sz="700" dirty="0"/>
          </a:p>
        </p:txBody>
      </p:sp>
      <p:pic>
        <p:nvPicPr>
          <p:cNvPr id="551" name="Google Shape;55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975" y="236575"/>
            <a:ext cx="7224061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56"/>
          <p:cNvSpPr/>
          <p:nvPr/>
        </p:nvSpPr>
        <p:spPr>
          <a:xfrm>
            <a:off x="1219700" y="2094738"/>
            <a:ext cx="1203600" cy="95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553" name="Google Shape;553;p56"/>
          <p:cNvSpPr/>
          <p:nvPr/>
        </p:nvSpPr>
        <p:spPr>
          <a:xfrm>
            <a:off x="1154250" y="470975"/>
            <a:ext cx="1203600" cy="95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554" name="Google Shape;554;p56"/>
          <p:cNvSpPr/>
          <p:nvPr/>
        </p:nvSpPr>
        <p:spPr>
          <a:xfrm>
            <a:off x="1219700" y="3856988"/>
            <a:ext cx="1203600" cy="954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555" name="Google Shape;55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250" y="452537"/>
            <a:ext cx="1203600" cy="99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4250" y="2184636"/>
            <a:ext cx="1314876" cy="841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3775" y="3960757"/>
            <a:ext cx="1203600" cy="677018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56"/>
          <p:cNvSpPr txBox="1"/>
          <p:nvPr/>
        </p:nvSpPr>
        <p:spPr>
          <a:xfrm>
            <a:off x="2843175" y="608300"/>
            <a:ext cx="4741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>
                <a:latin typeface="Calibri"/>
                <a:ea typeface="Calibri"/>
                <a:cs typeface="Calibri"/>
                <a:sym typeface="Calibri"/>
              </a:rPr>
              <a:t>Un environnement particulièrement adapté au machine learning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56"/>
          <p:cNvSpPr txBox="1"/>
          <p:nvPr/>
        </p:nvSpPr>
        <p:spPr>
          <a:xfrm>
            <a:off x="2843175" y="2266825"/>
            <a:ext cx="527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>
                <a:latin typeface="Calibri"/>
                <a:ea typeface="Calibri"/>
                <a:cs typeface="Calibri"/>
                <a:sym typeface="Calibri"/>
              </a:rPr>
              <a:t>Un outil open source d'apprentissage automatique développé par Google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56"/>
          <p:cNvSpPr txBox="1"/>
          <p:nvPr/>
        </p:nvSpPr>
        <p:spPr>
          <a:xfrm>
            <a:off x="2815125" y="3974950"/>
            <a:ext cx="485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b="1" dirty="0">
                <a:latin typeface="Calibri"/>
                <a:ea typeface="Calibri"/>
                <a:cs typeface="Calibri"/>
                <a:sym typeface="Calibri"/>
              </a:rPr>
              <a:t>Un framework d'apprentissage en profondeur open source pour les Edge Devices</a:t>
            </a:r>
            <a:endParaRPr sz="17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8"/>
          <p:cNvSpPr/>
          <p:nvPr/>
        </p:nvSpPr>
        <p:spPr>
          <a:xfrm>
            <a:off x="8544050" y="182275"/>
            <a:ext cx="428400" cy="42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1000" dirty="0">
                <a:solidFill>
                  <a:srgbClr val="FFFFFF"/>
                </a:solidFill>
              </a:rPr>
              <a:t>22</a:t>
            </a:r>
            <a:endParaRPr sz="700" dirty="0"/>
          </a:p>
        </p:txBody>
      </p:sp>
      <p:sp>
        <p:nvSpPr>
          <p:cNvPr id="572" name="Google Shape;572;p58"/>
          <p:cNvSpPr/>
          <p:nvPr/>
        </p:nvSpPr>
        <p:spPr>
          <a:xfrm rot="-4350540">
            <a:off x="4321862" y="-417799"/>
            <a:ext cx="314870" cy="8293965"/>
          </a:xfrm>
          <a:custGeom>
            <a:avLst/>
            <a:gdLst/>
            <a:ahLst/>
            <a:cxnLst/>
            <a:rect l="l" t="t" r="r" b="b"/>
            <a:pathLst>
              <a:path w="504725" h="12855771" extrusionOk="0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58"/>
          <p:cNvSpPr/>
          <p:nvPr/>
        </p:nvSpPr>
        <p:spPr>
          <a:xfrm>
            <a:off x="6847932" y="4200380"/>
            <a:ext cx="987300" cy="475800"/>
          </a:xfrm>
          <a:prstGeom prst="ellipse">
            <a:avLst/>
          </a:prstGeom>
          <a:solidFill>
            <a:srgbClr val="C2C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58"/>
          <p:cNvSpPr/>
          <p:nvPr/>
        </p:nvSpPr>
        <p:spPr>
          <a:xfrm>
            <a:off x="5402375" y="3865357"/>
            <a:ext cx="857100" cy="413100"/>
          </a:xfrm>
          <a:prstGeom prst="ellipse">
            <a:avLst/>
          </a:prstGeom>
          <a:solidFill>
            <a:srgbClr val="42A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58"/>
          <p:cNvSpPr/>
          <p:nvPr/>
        </p:nvSpPr>
        <p:spPr>
          <a:xfrm>
            <a:off x="4015436" y="3562766"/>
            <a:ext cx="720900" cy="347700"/>
          </a:xfrm>
          <a:prstGeom prst="ellipse">
            <a:avLst/>
          </a:prstGeom>
          <a:solidFill>
            <a:srgbClr val="CB1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8"/>
          <p:cNvSpPr/>
          <p:nvPr/>
        </p:nvSpPr>
        <p:spPr>
          <a:xfrm>
            <a:off x="2582576" y="3163922"/>
            <a:ext cx="582000" cy="280800"/>
          </a:xfrm>
          <a:prstGeom prst="ellipse">
            <a:avLst/>
          </a:prstGeom>
          <a:solidFill>
            <a:srgbClr val="FCB4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58"/>
          <p:cNvSpPr/>
          <p:nvPr/>
        </p:nvSpPr>
        <p:spPr>
          <a:xfrm>
            <a:off x="1155891" y="2801303"/>
            <a:ext cx="472800" cy="228300"/>
          </a:xfrm>
          <a:prstGeom prst="ellipse">
            <a:avLst/>
          </a:prstGeom>
          <a:solidFill>
            <a:srgbClr val="007A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58"/>
          <p:cNvSpPr/>
          <p:nvPr/>
        </p:nvSpPr>
        <p:spPr>
          <a:xfrm>
            <a:off x="7271611" y="3669633"/>
            <a:ext cx="119700" cy="771600"/>
          </a:xfrm>
          <a:prstGeom prst="roundRect">
            <a:avLst>
              <a:gd name="adj" fmla="val 50000"/>
            </a:avLst>
          </a:prstGeom>
          <a:solidFill>
            <a:srgbClr val="91961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8"/>
          <p:cNvSpPr/>
          <p:nvPr/>
        </p:nvSpPr>
        <p:spPr>
          <a:xfrm>
            <a:off x="5790439" y="3271008"/>
            <a:ext cx="93300" cy="811500"/>
          </a:xfrm>
          <a:prstGeom prst="roundRect">
            <a:avLst>
              <a:gd name="adj" fmla="val 50000"/>
            </a:avLst>
          </a:prstGeom>
          <a:solidFill>
            <a:srgbClr val="3183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8"/>
          <p:cNvSpPr/>
          <p:nvPr/>
        </p:nvSpPr>
        <p:spPr>
          <a:xfrm>
            <a:off x="4328319" y="2862145"/>
            <a:ext cx="75000" cy="889800"/>
          </a:xfrm>
          <a:prstGeom prst="roundRect">
            <a:avLst>
              <a:gd name="adj" fmla="val 50000"/>
            </a:avLst>
          </a:prstGeom>
          <a:solidFill>
            <a:srgbClr val="9814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58"/>
          <p:cNvSpPr/>
          <p:nvPr/>
        </p:nvSpPr>
        <p:spPr>
          <a:xfrm>
            <a:off x="2822797" y="2529793"/>
            <a:ext cx="75000" cy="786900"/>
          </a:xfrm>
          <a:prstGeom prst="roundRect">
            <a:avLst>
              <a:gd name="adj" fmla="val 50000"/>
            </a:avLst>
          </a:prstGeom>
          <a:solidFill>
            <a:srgbClr val="C98B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8"/>
          <p:cNvSpPr/>
          <p:nvPr/>
        </p:nvSpPr>
        <p:spPr>
          <a:xfrm>
            <a:off x="1348264" y="2251392"/>
            <a:ext cx="75000" cy="677400"/>
          </a:xfrm>
          <a:prstGeom prst="roundRect">
            <a:avLst>
              <a:gd name="adj" fmla="val 50000"/>
            </a:avLst>
          </a:prstGeom>
          <a:solidFill>
            <a:srgbClr val="005B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8"/>
          <p:cNvSpPr/>
          <p:nvPr/>
        </p:nvSpPr>
        <p:spPr>
          <a:xfrm>
            <a:off x="794075" y="1332882"/>
            <a:ext cx="1206300" cy="55200"/>
          </a:xfrm>
          <a:prstGeom prst="rect">
            <a:avLst/>
          </a:prstGeom>
          <a:solidFill>
            <a:srgbClr val="007A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8"/>
          <p:cNvSpPr txBox="1"/>
          <p:nvPr/>
        </p:nvSpPr>
        <p:spPr>
          <a:xfrm>
            <a:off x="735658" y="1434198"/>
            <a:ext cx="13194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None/>
            </a:pPr>
            <a:r>
              <a:rPr lang="fr" sz="1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Prise des photos </a:t>
            </a:r>
            <a:endParaRPr sz="15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58"/>
          <p:cNvSpPr txBox="1"/>
          <p:nvPr/>
        </p:nvSpPr>
        <p:spPr>
          <a:xfrm>
            <a:off x="753383" y="753650"/>
            <a:ext cx="12648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"/>
              <a:buNone/>
            </a:pPr>
            <a:r>
              <a:rPr lang="fr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"/>
              <a:buNone/>
            </a:pPr>
            <a:endParaRPr sz="5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p58"/>
          <p:cNvSpPr/>
          <p:nvPr/>
        </p:nvSpPr>
        <p:spPr>
          <a:xfrm>
            <a:off x="794075" y="2237716"/>
            <a:ext cx="1206300" cy="55200"/>
          </a:xfrm>
          <a:prstGeom prst="rect">
            <a:avLst/>
          </a:prstGeom>
          <a:solidFill>
            <a:srgbClr val="007A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8"/>
          <p:cNvSpPr/>
          <p:nvPr/>
        </p:nvSpPr>
        <p:spPr>
          <a:xfrm>
            <a:off x="6730318" y="2758321"/>
            <a:ext cx="1206300" cy="55200"/>
          </a:xfrm>
          <a:prstGeom prst="rect">
            <a:avLst/>
          </a:prstGeom>
          <a:solidFill>
            <a:srgbClr val="C2C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58"/>
          <p:cNvSpPr txBox="1"/>
          <p:nvPr/>
        </p:nvSpPr>
        <p:spPr>
          <a:xfrm>
            <a:off x="6671900" y="2859638"/>
            <a:ext cx="13194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None/>
            </a:pPr>
            <a:r>
              <a:rPr lang="fr" sz="1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Récupération du fichier tflite</a:t>
            </a:r>
            <a:endParaRPr sz="15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58"/>
          <p:cNvSpPr txBox="1"/>
          <p:nvPr/>
        </p:nvSpPr>
        <p:spPr>
          <a:xfrm>
            <a:off x="6671900" y="2177825"/>
            <a:ext cx="12648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"/>
              <a:buNone/>
            </a:pPr>
            <a:r>
              <a:rPr lang="fr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58"/>
          <p:cNvSpPr/>
          <p:nvPr/>
        </p:nvSpPr>
        <p:spPr>
          <a:xfrm>
            <a:off x="6730318" y="3663155"/>
            <a:ext cx="1206300" cy="55200"/>
          </a:xfrm>
          <a:prstGeom prst="rect">
            <a:avLst/>
          </a:prstGeom>
          <a:solidFill>
            <a:srgbClr val="C2C9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8"/>
          <p:cNvSpPr/>
          <p:nvPr/>
        </p:nvSpPr>
        <p:spPr>
          <a:xfrm>
            <a:off x="5227521" y="2344431"/>
            <a:ext cx="1206300" cy="55200"/>
          </a:xfrm>
          <a:prstGeom prst="rect">
            <a:avLst/>
          </a:prstGeom>
          <a:solidFill>
            <a:srgbClr val="42A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8"/>
          <p:cNvSpPr txBox="1"/>
          <p:nvPr/>
        </p:nvSpPr>
        <p:spPr>
          <a:xfrm>
            <a:off x="5169104" y="2445748"/>
            <a:ext cx="13194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None/>
            </a:pPr>
            <a:r>
              <a:rPr lang="fr" sz="1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Entrainement du modèle</a:t>
            </a:r>
            <a:endParaRPr sz="15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58"/>
          <p:cNvSpPr txBox="1"/>
          <p:nvPr/>
        </p:nvSpPr>
        <p:spPr>
          <a:xfrm>
            <a:off x="5169104" y="1763935"/>
            <a:ext cx="12648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"/>
              <a:buNone/>
            </a:pPr>
            <a:r>
              <a:rPr lang="fr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58"/>
          <p:cNvSpPr/>
          <p:nvPr/>
        </p:nvSpPr>
        <p:spPr>
          <a:xfrm>
            <a:off x="5227521" y="3249265"/>
            <a:ext cx="1206300" cy="55200"/>
          </a:xfrm>
          <a:prstGeom prst="rect">
            <a:avLst/>
          </a:prstGeom>
          <a:solidFill>
            <a:srgbClr val="42AF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8"/>
          <p:cNvSpPr/>
          <p:nvPr/>
        </p:nvSpPr>
        <p:spPr>
          <a:xfrm>
            <a:off x="3757500" y="1955521"/>
            <a:ext cx="1206300" cy="55200"/>
          </a:xfrm>
          <a:prstGeom prst="rect">
            <a:avLst/>
          </a:prstGeom>
          <a:solidFill>
            <a:srgbClr val="CB1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58"/>
          <p:cNvSpPr txBox="1"/>
          <p:nvPr/>
        </p:nvSpPr>
        <p:spPr>
          <a:xfrm>
            <a:off x="3699083" y="2056837"/>
            <a:ext cx="13194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None/>
            </a:pPr>
            <a:r>
              <a:rPr lang="fr" sz="1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Génération des fichiers xml</a:t>
            </a:r>
            <a:endParaRPr sz="15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58"/>
          <p:cNvSpPr txBox="1"/>
          <p:nvPr/>
        </p:nvSpPr>
        <p:spPr>
          <a:xfrm>
            <a:off x="3699083" y="1375024"/>
            <a:ext cx="12648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"/>
              <a:buNone/>
            </a:pPr>
            <a:r>
              <a:rPr lang="fr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58"/>
          <p:cNvSpPr/>
          <p:nvPr/>
        </p:nvSpPr>
        <p:spPr>
          <a:xfrm>
            <a:off x="3757500" y="2860355"/>
            <a:ext cx="1206300" cy="55200"/>
          </a:xfrm>
          <a:prstGeom prst="rect">
            <a:avLst/>
          </a:prstGeom>
          <a:solidFill>
            <a:srgbClr val="CB1B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58"/>
          <p:cNvSpPr/>
          <p:nvPr/>
        </p:nvSpPr>
        <p:spPr>
          <a:xfrm>
            <a:off x="2254634" y="1624960"/>
            <a:ext cx="1206300" cy="55200"/>
          </a:xfrm>
          <a:prstGeom prst="rect">
            <a:avLst/>
          </a:prstGeom>
          <a:solidFill>
            <a:srgbClr val="FCB4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58"/>
          <p:cNvSpPr txBox="1"/>
          <p:nvPr/>
        </p:nvSpPr>
        <p:spPr>
          <a:xfrm>
            <a:off x="2196216" y="1726276"/>
            <a:ext cx="1319400" cy="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Open Sans"/>
              <a:buNone/>
            </a:pPr>
            <a:r>
              <a:rPr lang="fr" sz="15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Labellisation</a:t>
            </a:r>
            <a:endParaRPr sz="15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58"/>
          <p:cNvSpPr txBox="1"/>
          <p:nvPr/>
        </p:nvSpPr>
        <p:spPr>
          <a:xfrm>
            <a:off x="2196216" y="1061710"/>
            <a:ext cx="12648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"/>
              <a:buNone/>
            </a:pPr>
            <a:r>
              <a:rPr lang="fr" sz="3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Open Sans"/>
              <a:buNone/>
            </a:pPr>
            <a:endParaRPr sz="5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p58"/>
          <p:cNvSpPr/>
          <p:nvPr/>
        </p:nvSpPr>
        <p:spPr>
          <a:xfrm>
            <a:off x="2254634" y="2529793"/>
            <a:ext cx="1206300" cy="55200"/>
          </a:xfrm>
          <a:prstGeom prst="rect">
            <a:avLst/>
          </a:prstGeom>
          <a:solidFill>
            <a:srgbClr val="FCB4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58"/>
          <p:cNvSpPr txBox="1"/>
          <p:nvPr/>
        </p:nvSpPr>
        <p:spPr>
          <a:xfrm>
            <a:off x="735650" y="239975"/>
            <a:ext cx="669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Préparation de notre base de données: </a:t>
            </a:r>
            <a:endParaRPr sz="25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9"/>
          <p:cNvSpPr/>
          <p:nvPr/>
        </p:nvSpPr>
        <p:spPr>
          <a:xfrm>
            <a:off x="1078175" y="1548875"/>
            <a:ext cx="3810900" cy="230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59"/>
          <p:cNvSpPr txBox="1"/>
          <p:nvPr/>
        </p:nvSpPr>
        <p:spPr>
          <a:xfrm>
            <a:off x="856025" y="509975"/>
            <a:ext cx="44829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23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Application Mobile :</a:t>
            </a:r>
            <a:endParaRPr sz="23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FFFF"/>
              </a:solidFill>
            </a:endParaRPr>
          </a:p>
        </p:txBody>
      </p:sp>
      <p:sp>
        <p:nvSpPr>
          <p:cNvPr id="610" name="Google Shape;610;p59"/>
          <p:cNvSpPr/>
          <p:nvPr/>
        </p:nvSpPr>
        <p:spPr>
          <a:xfrm>
            <a:off x="8494897" y="148174"/>
            <a:ext cx="420600" cy="36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fr" sz="1000" dirty="0">
                <a:solidFill>
                  <a:schemeClr val="lt1"/>
                </a:solidFill>
              </a:rPr>
              <a:t>23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500" y="975100"/>
            <a:ext cx="3046475" cy="3116326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59"/>
          <p:cNvSpPr txBox="1"/>
          <p:nvPr/>
        </p:nvSpPr>
        <p:spPr>
          <a:xfrm>
            <a:off x="1311600" y="2175575"/>
            <a:ext cx="3116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Développée sous Android Studio , permet de reconnaître les objets entraîner sous Tensorflow à partir d’images prises depuis le téléphone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0"/>
          <p:cNvSpPr txBox="1"/>
          <p:nvPr/>
        </p:nvSpPr>
        <p:spPr>
          <a:xfrm>
            <a:off x="2717675" y="1362625"/>
            <a:ext cx="3279000" cy="15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pen Sans"/>
              <a:buNone/>
            </a:pPr>
            <a:r>
              <a:rPr lang="fr" sz="29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Résultats et comparaison</a:t>
            </a:r>
            <a:endParaRPr sz="29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rgbClr val="FFFFFF"/>
              </a:solidFill>
            </a:endParaRPr>
          </a:p>
        </p:txBody>
      </p:sp>
      <p:sp>
        <p:nvSpPr>
          <p:cNvPr id="618" name="Google Shape;618;p60"/>
          <p:cNvSpPr/>
          <p:nvPr/>
        </p:nvSpPr>
        <p:spPr>
          <a:xfrm>
            <a:off x="0" y="2928938"/>
            <a:ext cx="9144000" cy="1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60"/>
          <p:cNvSpPr/>
          <p:nvPr/>
        </p:nvSpPr>
        <p:spPr>
          <a:xfrm>
            <a:off x="8502154" y="148174"/>
            <a:ext cx="420600" cy="36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fr" sz="1000" dirty="0">
                <a:solidFill>
                  <a:schemeClr val="lt1"/>
                </a:solidFill>
              </a:rPr>
              <a:t>24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60"/>
          <p:cNvSpPr/>
          <p:nvPr/>
        </p:nvSpPr>
        <p:spPr>
          <a:xfrm>
            <a:off x="7642481" y="2780109"/>
            <a:ext cx="469200" cy="469200"/>
          </a:xfrm>
          <a:prstGeom prst="ellipse">
            <a:avLst/>
          </a:prstGeom>
          <a:solidFill>
            <a:srgbClr val="E69138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60"/>
          <p:cNvSpPr txBox="1"/>
          <p:nvPr/>
        </p:nvSpPr>
        <p:spPr>
          <a:xfrm>
            <a:off x="7642476" y="2833792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fr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1"/>
          <p:cNvSpPr/>
          <p:nvPr/>
        </p:nvSpPr>
        <p:spPr>
          <a:xfrm>
            <a:off x="8494897" y="148174"/>
            <a:ext cx="420600" cy="36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fr" sz="1000" dirty="0">
                <a:solidFill>
                  <a:schemeClr val="lt1"/>
                </a:solidFill>
              </a:rPr>
              <a:t>25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1"/>
          <p:cNvSpPr txBox="1"/>
          <p:nvPr/>
        </p:nvSpPr>
        <p:spPr>
          <a:xfrm>
            <a:off x="899900" y="603025"/>
            <a:ext cx="308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Résultat approche 1 :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6A25F9-3DC8-47AA-BC6B-7F0689734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03" y="1003226"/>
            <a:ext cx="4035166" cy="34888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259BCA-023B-426B-86B1-D21361DE7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669" y="1003225"/>
            <a:ext cx="4651828" cy="3488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62"/>
          <p:cNvSpPr/>
          <p:nvPr/>
        </p:nvSpPr>
        <p:spPr>
          <a:xfrm>
            <a:off x="8494897" y="148174"/>
            <a:ext cx="420600" cy="36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fr" sz="1000" dirty="0">
                <a:solidFill>
                  <a:schemeClr val="lt1"/>
                </a:solidFill>
              </a:rPr>
              <a:t>26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62"/>
          <p:cNvSpPr txBox="1"/>
          <p:nvPr/>
        </p:nvSpPr>
        <p:spPr>
          <a:xfrm>
            <a:off x="152414" y="21772"/>
            <a:ext cx="308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Résultat approche 2 :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8225EC-FE31-448F-AB45-1E9E70CE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02" y="421972"/>
            <a:ext cx="2314575" cy="44903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8614827-5278-4067-AAF1-B1141AA35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374" y="421972"/>
            <a:ext cx="2314575" cy="45214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DB64D09-9BB7-4185-BBAC-3BBE39CB3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959" y="421972"/>
            <a:ext cx="2314575" cy="452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63"/>
          <p:cNvSpPr/>
          <p:nvPr/>
        </p:nvSpPr>
        <p:spPr>
          <a:xfrm>
            <a:off x="8494897" y="148174"/>
            <a:ext cx="420600" cy="36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fr" sz="1000" dirty="0">
                <a:solidFill>
                  <a:schemeClr val="lt1"/>
                </a:solidFill>
              </a:rPr>
              <a:t>27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71E1A6-6BD7-418F-8370-34A6C79CD4B9}"/>
              </a:ext>
            </a:extLst>
          </p:cNvPr>
          <p:cNvSpPr txBox="1"/>
          <p:nvPr/>
        </p:nvSpPr>
        <p:spPr>
          <a:xfrm>
            <a:off x="732972" y="47022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Comparaison des deux approches  et conclusion: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8CB02D3-E23B-4E32-AB89-655F25E0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84" y="892350"/>
            <a:ext cx="6067879" cy="37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3432705-FADF-4C1D-9916-27237696F237}"/>
              </a:ext>
            </a:extLst>
          </p:cNvPr>
          <p:cNvSpPr txBox="1"/>
          <p:nvPr/>
        </p:nvSpPr>
        <p:spPr>
          <a:xfrm>
            <a:off x="2895148" y="4372753"/>
            <a:ext cx="134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Approche1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57B9BA-12FA-4179-8F0C-C025C1B28737}"/>
              </a:ext>
            </a:extLst>
          </p:cNvPr>
          <p:cNvSpPr txBox="1"/>
          <p:nvPr/>
        </p:nvSpPr>
        <p:spPr>
          <a:xfrm>
            <a:off x="5138510" y="4380010"/>
            <a:ext cx="1349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Approche2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4"/>
          <p:cNvSpPr txBox="1"/>
          <p:nvPr/>
        </p:nvSpPr>
        <p:spPr>
          <a:xfrm>
            <a:off x="750000" y="2105575"/>
            <a:ext cx="76440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600" b="1" dirty="0">
                <a:solidFill>
                  <a:srgbClr val="FFFFFF"/>
                </a:solidFill>
              </a:rPr>
              <a:t>Merci Pour Votre Attention</a:t>
            </a:r>
            <a:endParaRPr sz="4600" b="1" dirty="0"/>
          </a:p>
        </p:txBody>
      </p:sp>
      <p:sp>
        <p:nvSpPr>
          <p:cNvPr id="646" name="Google Shape;646;p64"/>
          <p:cNvSpPr/>
          <p:nvPr/>
        </p:nvSpPr>
        <p:spPr>
          <a:xfrm>
            <a:off x="8634198" y="117874"/>
            <a:ext cx="388500" cy="40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sz="900">
                <a:solidFill>
                  <a:srgbClr val="FFFFFF"/>
                </a:solidFill>
              </a:rPr>
              <a:t>28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0"/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0"/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00"/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/>
          <p:nvPr/>
        </p:nvSpPr>
        <p:spPr>
          <a:xfrm>
            <a:off x="2717675" y="1362625"/>
            <a:ext cx="32790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 dirty="0">
                <a:solidFill>
                  <a:srgbClr val="FFFFFF"/>
                </a:solidFill>
              </a:rPr>
              <a:t>Introduction</a:t>
            </a:r>
            <a:endParaRPr sz="4000" b="1" dirty="0"/>
          </a:p>
        </p:txBody>
      </p:sp>
      <p:sp>
        <p:nvSpPr>
          <p:cNvPr id="325" name="Google Shape;325;p39"/>
          <p:cNvSpPr/>
          <p:nvPr/>
        </p:nvSpPr>
        <p:spPr>
          <a:xfrm>
            <a:off x="0" y="2928938"/>
            <a:ext cx="9144000" cy="1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9"/>
          <p:cNvSpPr/>
          <p:nvPr/>
        </p:nvSpPr>
        <p:spPr>
          <a:xfrm>
            <a:off x="927356" y="2780109"/>
            <a:ext cx="469200" cy="469200"/>
          </a:xfrm>
          <a:prstGeom prst="ellipse">
            <a:avLst/>
          </a:prstGeom>
          <a:solidFill>
            <a:schemeClr val="accent1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927355" y="283576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9"/>
          <p:cNvSpPr txBox="1"/>
          <p:nvPr/>
        </p:nvSpPr>
        <p:spPr>
          <a:xfrm>
            <a:off x="7647676" y="283576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05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9"/>
          <p:cNvSpPr/>
          <p:nvPr/>
        </p:nvSpPr>
        <p:spPr>
          <a:xfrm>
            <a:off x="8634212" y="182279"/>
            <a:ext cx="338400" cy="33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3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4"/>
          <p:cNvSpPr/>
          <p:nvPr/>
        </p:nvSpPr>
        <p:spPr>
          <a:xfrm>
            <a:off x="8634212" y="182279"/>
            <a:ext cx="338400" cy="33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fr" dirty="0">
                <a:solidFill>
                  <a:srgbClr val="FFFFFF"/>
                </a:solidFill>
              </a:rPr>
              <a:t>8</a:t>
            </a:r>
            <a:endParaRPr sz="1100" dirty="0"/>
          </a:p>
        </p:txBody>
      </p:sp>
      <p:pic>
        <p:nvPicPr>
          <p:cNvPr id="374" name="Google Shape;3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625" y="740100"/>
            <a:ext cx="7326575" cy="36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3"/>
          <p:cNvSpPr/>
          <p:nvPr/>
        </p:nvSpPr>
        <p:spPr>
          <a:xfrm>
            <a:off x="0" y="2928938"/>
            <a:ext cx="9144000" cy="1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43"/>
          <p:cNvSpPr/>
          <p:nvPr/>
        </p:nvSpPr>
        <p:spPr>
          <a:xfrm>
            <a:off x="2498981" y="2780109"/>
            <a:ext cx="469200" cy="469200"/>
          </a:xfrm>
          <a:prstGeom prst="ellipse">
            <a:avLst/>
          </a:prstGeom>
          <a:solidFill>
            <a:schemeClr val="accent2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3"/>
          <p:cNvSpPr txBox="1"/>
          <p:nvPr/>
        </p:nvSpPr>
        <p:spPr>
          <a:xfrm>
            <a:off x="2498980" y="283576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r>
              <a:rPr lang="fr" sz="19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3"/>
          <p:cNvSpPr txBox="1"/>
          <p:nvPr/>
        </p:nvSpPr>
        <p:spPr>
          <a:xfrm>
            <a:off x="5799393" y="283576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3"/>
          <p:cNvSpPr/>
          <p:nvPr/>
        </p:nvSpPr>
        <p:spPr>
          <a:xfrm>
            <a:off x="8634212" y="182279"/>
            <a:ext cx="338400" cy="33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</a:rPr>
              <a:t>7</a:t>
            </a:r>
            <a:endParaRPr sz="1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3"/>
          <p:cNvSpPr txBox="1"/>
          <p:nvPr/>
        </p:nvSpPr>
        <p:spPr>
          <a:xfrm>
            <a:off x="1262850" y="863700"/>
            <a:ext cx="66183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Cadre Du Projet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/>
          <p:nvPr/>
        </p:nvSpPr>
        <p:spPr>
          <a:xfrm>
            <a:off x="8634212" y="182279"/>
            <a:ext cx="338400" cy="33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4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35" name="Google Shape;335;p40"/>
          <p:cNvGrpSpPr/>
          <p:nvPr/>
        </p:nvGrpSpPr>
        <p:grpSpPr>
          <a:xfrm flipH="1">
            <a:off x="303050" y="182287"/>
            <a:ext cx="4425881" cy="2095116"/>
            <a:chOff x="0" y="765740"/>
            <a:chExt cx="5901175" cy="2793489"/>
          </a:xfrm>
        </p:grpSpPr>
        <p:sp>
          <p:nvSpPr>
            <p:cNvPr id="336" name="Google Shape;336;p40"/>
            <p:cNvSpPr/>
            <p:nvPr/>
          </p:nvSpPr>
          <p:spPr>
            <a:xfrm>
              <a:off x="0" y="1409269"/>
              <a:ext cx="4030200" cy="654300"/>
            </a:xfrm>
            <a:prstGeom prst="rect">
              <a:avLst/>
            </a:prstGeom>
            <a:solidFill>
              <a:srgbClr val="61641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40"/>
            <p:cNvSpPr/>
            <p:nvPr/>
          </p:nvSpPr>
          <p:spPr>
            <a:xfrm rot="-8209291">
              <a:off x="3008045" y="1613023"/>
              <a:ext cx="2911300" cy="1098924"/>
            </a:xfrm>
            <a:custGeom>
              <a:avLst/>
              <a:gdLst/>
              <a:ahLst/>
              <a:cxnLst/>
              <a:rect l="l" t="t" r="r" b="b"/>
              <a:pathLst>
                <a:path w="2908212" h="1097758" extrusionOk="0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40"/>
          <p:cNvSpPr txBox="1"/>
          <p:nvPr/>
        </p:nvSpPr>
        <p:spPr>
          <a:xfrm>
            <a:off x="303050" y="2571750"/>
            <a:ext cx="3796800" cy="4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 b="1" dirty="0">
                <a:solidFill>
                  <a:schemeClr val="lt1"/>
                </a:solidFill>
              </a:rPr>
              <a:t>Machine Learning</a:t>
            </a:r>
            <a:endParaRPr sz="19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40"/>
          <p:cNvGrpSpPr/>
          <p:nvPr/>
        </p:nvGrpSpPr>
        <p:grpSpPr>
          <a:xfrm>
            <a:off x="4485175" y="182285"/>
            <a:ext cx="3977982" cy="2095116"/>
            <a:chOff x="0" y="765740"/>
            <a:chExt cx="5901175" cy="2793489"/>
          </a:xfrm>
        </p:grpSpPr>
        <p:sp>
          <p:nvSpPr>
            <p:cNvPr id="340" name="Google Shape;340;p40"/>
            <p:cNvSpPr/>
            <p:nvPr/>
          </p:nvSpPr>
          <p:spPr>
            <a:xfrm>
              <a:off x="0" y="1409269"/>
              <a:ext cx="4030200" cy="654300"/>
            </a:xfrm>
            <a:prstGeom prst="rect">
              <a:avLst/>
            </a:prstGeom>
            <a:solidFill>
              <a:srgbClr val="865D0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 rot="-8209291">
              <a:off x="3008045" y="1613023"/>
              <a:ext cx="2911300" cy="1098924"/>
            </a:xfrm>
            <a:custGeom>
              <a:avLst/>
              <a:gdLst/>
              <a:ahLst/>
              <a:cxnLst/>
              <a:rect l="l" t="t" r="r" b="b"/>
              <a:pathLst>
                <a:path w="2908212" h="1097758" extrusionOk="0">
                  <a:moveTo>
                    <a:pt x="0" y="548879"/>
                  </a:moveTo>
                  <a:lnTo>
                    <a:pt x="859007" y="0"/>
                  </a:lnTo>
                  <a:lnTo>
                    <a:pt x="859007" y="226725"/>
                  </a:lnTo>
                  <a:lnTo>
                    <a:pt x="2908212" y="221698"/>
                  </a:lnTo>
                  <a:lnTo>
                    <a:pt x="2216226" y="871033"/>
                  </a:lnTo>
                  <a:lnTo>
                    <a:pt x="859007" y="871033"/>
                  </a:lnTo>
                  <a:lnTo>
                    <a:pt x="859007" y="1097758"/>
                  </a:lnTo>
                  <a:lnTo>
                    <a:pt x="0" y="5488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40"/>
          <p:cNvSpPr txBox="1"/>
          <p:nvPr/>
        </p:nvSpPr>
        <p:spPr>
          <a:xfrm>
            <a:off x="6762825" y="2497350"/>
            <a:ext cx="20187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 b="1" dirty="0">
                <a:solidFill>
                  <a:schemeClr val="lt1"/>
                </a:solidFill>
              </a:rPr>
              <a:t>Deep Learning</a:t>
            </a:r>
            <a:endParaRPr sz="19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0"/>
          <p:cNvSpPr txBox="1"/>
          <p:nvPr/>
        </p:nvSpPr>
        <p:spPr>
          <a:xfrm>
            <a:off x="71500" y="2900825"/>
            <a:ext cx="2669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❖"/>
            </a:pPr>
            <a:r>
              <a:rPr lang="f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Données structurées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❖"/>
            </a:pPr>
            <a:r>
              <a:rPr lang="f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 de données Contrôlable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❖"/>
            </a:pPr>
            <a:r>
              <a:rPr lang="f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Entraînement par l’humain  nécessaire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0"/>
          <p:cNvSpPr txBox="1"/>
          <p:nvPr/>
        </p:nvSpPr>
        <p:spPr>
          <a:xfrm>
            <a:off x="6220575" y="2980100"/>
            <a:ext cx="2669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❖"/>
            </a:pPr>
            <a:r>
              <a:rPr lang="f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Données non structurées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❖"/>
            </a:pPr>
            <a:r>
              <a:rPr lang="f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disposer de plus de 100 Millions d'entrées pour donner des résultats fiables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❖"/>
            </a:pPr>
            <a:r>
              <a:rPr lang="f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Apprentissage Autonome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❖"/>
            </a:pPr>
            <a:r>
              <a:rPr lang="fr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Réseau Neuronal d’algorithmes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943" y="182278"/>
            <a:ext cx="4426432" cy="2389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342" grpId="0"/>
      <p:bldP spid="343" grpId="0"/>
      <p:bldP spid="3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1"/>
          <p:cNvSpPr/>
          <p:nvPr/>
        </p:nvSpPr>
        <p:spPr>
          <a:xfrm>
            <a:off x="8634212" y="182279"/>
            <a:ext cx="338400" cy="33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5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00" y="263825"/>
            <a:ext cx="7630775" cy="46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/>
          <p:nvPr/>
        </p:nvSpPr>
        <p:spPr>
          <a:xfrm>
            <a:off x="8634212" y="182279"/>
            <a:ext cx="338400" cy="33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6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900" y="152400"/>
            <a:ext cx="677418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2"/>
          <p:cNvSpPr/>
          <p:nvPr/>
        </p:nvSpPr>
        <p:spPr>
          <a:xfrm>
            <a:off x="2852100" y="3583375"/>
            <a:ext cx="938400" cy="2073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5"/>
          <p:cNvSpPr/>
          <p:nvPr/>
        </p:nvSpPr>
        <p:spPr>
          <a:xfrm>
            <a:off x="0" y="2928938"/>
            <a:ext cx="9144000" cy="1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5"/>
          <p:cNvSpPr/>
          <p:nvPr/>
        </p:nvSpPr>
        <p:spPr>
          <a:xfrm>
            <a:off x="4142043" y="2780109"/>
            <a:ext cx="469200" cy="469200"/>
          </a:xfrm>
          <a:prstGeom prst="ellipse">
            <a:avLst/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5"/>
          <p:cNvSpPr txBox="1"/>
          <p:nvPr/>
        </p:nvSpPr>
        <p:spPr>
          <a:xfrm>
            <a:off x="4147238" y="283576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03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5"/>
          <p:cNvSpPr txBox="1"/>
          <p:nvPr/>
        </p:nvSpPr>
        <p:spPr>
          <a:xfrm>
            <a:off x="5799393" y="2835767"/>
            <a:ext cx="4692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"/>
              <a:buNone/>
            </a:pPr>
            <a:r>
              <a:rPr lang="fr" sz="19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04 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5"/>
          <p:cNvSpPr/>
          <p:nvPr/>
        </p:nvSpPr>
        <p:spPr>
          <a:xfrm>
            <a:off x="8568425" y="182275"/>
            <a:ext cx="414300" cy="361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lt1"/>
                </a:solidFill>
              </a:rPr>
              <a:t>9</a:t>
            </a: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5"/>
          <p:cNvSpPr txBox="1"/>
          <p:nvPr/>
        </p:nvSpPr>
        <p:spPr>
          <a:xfrm>
            <a:off x="990400" y="1069025"/>
            <a:ext cx="68712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 b="1" dirty="0">
                <a:solidFill>
                  <a:srgbClr val="FFFFFF"/>
                </a:solidFill>
              </a:rPr>
              <a:t>En quoi consiste Notre Projet ?</a:t>
            </a:r>
            <a:endParaRPr sz="4000" b="1" i="0" u="none" strike="noStrike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381</Words>
  <Application>Microsoft Office PowerPoint</Application>
  <PresentationFormat>Affichage à l'écran (16:9)</PresentationFormat>
  <Paragraphs>129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Open Sans</vt:lpstr>
      <vt:lpstr>Simple Light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NOUR</dc:creator>
  <cp:lastModifiedBy>nourelhouda.sakis@esprit.tn</cp:lastModifiedBy>
  <cp:revision>3</cp:revision>
  <dcterms:modified xsi:type="dcterms:W3CDTF">2022-04-11T11:51:44Z</dcterms:modified>
</cp:coreProperties>
</file>