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669075" cy="9928225"/>
  <p:embeddedFontLst>
    <p:embeddedFont>
      <p:font typeface="Constantia"/>
      <p:regular r:id="rId29"/>
      <p:bold r:id="rId30"/>
      <p:italic r:id="rId31"/>
      <p:boldItalic r:id="rId32"/>
    </p:embeddedFont>
    <p:embeddedFont>
      <p:font typeface="Rosarivo"/>
      <p:regular r:id="rId33"/>
      <p:italic r:id="rId34"/>
    </p:embeddedFont>
    <p:embeddedFont>
      <p:font typeface="Libre Baskerville"/>
      <p:regular r:id="rId35"/>
      <p:bold r:id="rId36"/>
      <p:italic r:id="rId37"/>
    </p:embeddedFont>
    <p:embeddedFont>
      <p:font typeface="Arial Black"/>
      <p:regular r:id="rId38"/>
    </p:embeddedFont>
    <p:embeddedFont>
      <p:font typeface="Gentium Basic"/>
      <p:regular r:id="rId39"/>
      <p:bold r:id="rId40"/>
      <p:italic r:id="rId41"/>
      <p:boldItalic r:id="rId42"/>
    </p:embeddedFon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entiumBasic-bold.fntdata"/><Relationship Id="rId20" Type="http://schemas.openxmlformats.org/officeDocument/2006/relationships/slide" Target="slides/slide15.xml"/><Relationship Id="rId42" Type="http://schemas.openxmlformats.org/officeDocument/2006/relationships/font" Target="fonts/GentiumBasic-boldItalic.fntdata"/><Relationship Id="rId41" Type="http://schemas.openxmlformats.org/officeDocument/2006/relationships/font" Target="fonts/GentiumBasic-italic.fntdata"/><Relationship Id="rId22" Type="http://schemas.openxmlformats.org/officeDocument/2006/relationships/slide" Target="slides/slide17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6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19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8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nstanti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nstantia-italic.fntdata"/><Relationship Id="rId30" Type="http://schemas.openxmlformats.org/officeDocument/2006/relationships/font" Target="fonts/Constantia-bold.fntdata"/><Relationship Id="rId11" Type="http://schemas.openxmlformats.org/officeDocument/2006/relationships/slide" Target="slides/slide6.xml"/><Relationship Id="rId33" Type="http://schemas.openxmlformats.org/officeDocument/2006/relationships/font" Target="fonts/Rosarivo-regular.fntdata"/><Relationship Id="rId10" Type="http://schemas.openxmlformats.org/officeDocument/2006/relationships/slide" Target="slides/slide5.xml"/><Relationship Id="rId32" Type="http://schemas.openxmlformats.org/officeDocument/2006/relationships/font" Target="fonts/Constantia-boldItalic.fntdata"/><Relationship Id="rId13" Type="http://schemas.openxmlformats.org/officeDocument/2006/relationships/slide" Target="slides/slide8.xml"/><Relationship Id="rId35" Type="http://schemas.openxmlformats.org/officeDocument/2006/relationships/font" Target="fonts/LibreBaskerville-regular.fntdata"/><Relationship Id="rId12" Type="http://schemas.openxmlformats.org/officeDocument/2006/relationships/slide" Target="slides/slide7.xml"/><Relationship Id="rId34" Type="http://schemas.openxmlformats.org/officeDocument/2006/relationships/font" Target="fonts/Rosarivo-italic.fntdata"/><Relationship Id="rId15" Type="http://schemas.openxmlformats.org/officeDocument/2006/relationships/slide" Target="slides/slide10.xml"/><Relationship Id="rId37" Type="http://schemas.openxmlformats.org/officeDocument/2006/relationships/font" Target="fonts/LibreBaskerville-italic.fntdata"/><Relationship Id="rId14" Type="http://schemas.openxmlformats.org/officeDocument/2006/relationships/slide" Target="slides/slide9.xml"/><Relationship Id="rId36" Type="http://schemas.openxmlformats.org/officeDocument/2006/relationships/font" Target="fonts/LibreBaskerville-bold.fntdata"/><Relationship Id="rId17" Type="http://schemas.openxmlformats.org/officeDocument/2006/relationships/slide" Target="slides/slide12.xml"/><Relationship Id="rId39" Type="http://schemas.openxmlformats.org/officeDocument/2006/relationships/font" Target="fonts/GentiumBasic-regular.fntdata"/><Relationship Id="rId16" Type="http://schemas.openxmlformats.org/officeDocument/2006/relationships/slide" Target="slides/slide11.xml"/><Relationship Id="rId38" Type="http://schemas.openxmlformats.org/officeDocument/2006/relationships/font" Target="fonts/ArialBlack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7608" y="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30092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7608" y="9430092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777608" y="9430092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9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1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1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13edf47894_0_371:notes"/>
          <p:cNvSpPr txBox="1"/>
          <p:nvPr>
            <p:ph idx="1" type="body"/>
          </p:nvPr>
        </p:nvSpPr>
        <p:spPr>
          <a:xfrm>
            <a:off x="666909" y="4715907"/>
            <a:ext cx="5335200" cy="44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113edf47894_0_371:notes"/>
          <p:cNvSpPr/>
          <p:nvPr>
            <p:ph idx="2" type="sldImg"/>
          </p:nvPr>
        </p:nvSpPr>
        <p:spPr>
          <a:xfrm>
            <a:off x="854075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4:notes"/>
          <p:cNvSpPr txBox="1"/>
          <p:nvPr>
            <p:ph idx="1" type="body"/>
          </p:nvPr>
        </p:nvSpPr>
        <p:spPr>
          <a:xfrm>
            <a:off x="666909" y="4715907"/>
            <a:ext cx="5335200" cy="44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4:notes"/>
          <p:cNvSpPr/>
          <p:nvPr>
            <p:ph idx="2" type="sldImg"/>
          </p:nvPr>
        </p:nvSpPr>
        <p:spPr>
          <a:xfrm>
            <a:off x="854075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:notes"/>
          <p:cNvSpPr txBox="1"/>
          <p:nvPr>
            <p:ph idx="1" type="body"/>
          </p:nvPr>
        </p:nvSpPr>
        <p:spPr>
          <a:xfrm>
            <a:off x="666909" y="4715907"/>
            <a:ext cx="5335200" cy="44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5:notes"/>
          <p:cNvSpPr/>
          <p:nvPr>
            <p:ph idx="2" type="sldImg"/>
          </p:nvPr>
        </p:nvSpPr>
        <p:spPr>
          <a:xfrm>
            <a:off x="854075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6:notes"/>
          <p:cNvSpPr txBox="1"/>
          <p:nvPr>
            <p:ph idx="1" type="body"/>
          </p:nvPr>
        </p:nvSpPr>
        <p:spPr>
          <a:xfrm>
            <a:off x="666909" y="4715907"/>
            <a:ext cx="5335200" cy="44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6:notes"/>
          <p:cNvSpPr/>
          <p:nvPr>
            <p:ph idx="2" type="sldImg"/>
          </p:nvPr>
        </p:nvSpPr>
        <p:spPr>
          <a:xfrm>
            <a:off x="854075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13edf47894_0_254:notes"/>
          <p:cNvSpPr txBox="1"/>
          <p:nvPr>
            <p:ph idx="1" type="body"/>
          </p:nvPr>
        </p:nvSpPr>
        <p:spPr>
          <a:xfrm>
            <a:off x="666909" y="4715907"/>
            <a:ext cx="5335200" cy="44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113edf47894_0_254:notes"/>
          <p:cNvSpPr/>
          <p:nvPr>
            <p:ph idx="2" type="sldImg"/>
          </p:nvPr>
        </p:nvSpPr>
        <p:spPr>
          <a:xfrm>
            <a:off x="854075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7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7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8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8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9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29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 txBox="1"/>
          <p:nvPr>
            <p:ph idx="12" type="sldNum"/>
          </p:nvPr>
        </p:nvSpPr>
        <p:spPr>
          <a:xfrm>
            <a:off x="3777608" y="9430092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1723183270_0_3:notes"/>
          <p:cNvSpPr txBox="1"/>
          <p:nvPr>
            <p:ph idx="1" type="body"/>
          </p:nvPr>
        </p:nvSpPr>
        <p:spPr>
          <a:xfrm>
            <a:off x="666909" y="4715907"/>
            <a:ext cx="5335200" cy="44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g11723183270_0_3:notes"/>
          <p:cNvSpPr/>
          <p:nvPr>
            <p:ph idx="2" type="sldImg"/>
          </p:nvPr>
        </p:nvSpPr>
        <p:spPr>
          <a:xfrm>
            <a:off x="854075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13edf47894_0_286:notes"/>
          <p:cNvSpPr txBox="1"/>
          <p:nvPr>
            <p:ph idx="1" type="body"/>
          </p:nvPr>
        </p:nvSpPr>
        <p:spPr>
          <a:xfrm>
            <a:off x="666909" y="4715907"/>
            <a:ext cx="5335200" cy="44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g113edf47894_0_286:notes"/>
          <p:cNvSpPr/>
          <p:nvPr>
            <p:ph idx="2" type="sldImg"/>
          </p:nvPr>
        </p:nvSpPr>
        <p:spPr>
          <a:xfrm>
            <a:off x="854075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7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37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8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8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 txBox="1"/>
          <p:nvPr>
            <p:ph idx="12" type="sldNum"/>
          </p:nvPr>
        </p:nvSpPr>
        <p:spPr>
          <a:xfrm>
            <a:off x="3777608" y="9430092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854075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66909" y="4715907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 txBox="1"/>
          <p:nvPr>
            <p:ph idx="12" type="sldNum"/>
          </p:nvPr>
        </p:nvSpPr>
        <p:spPr>
          <a:xfrm>
            <a:off x="3777608" y="9430092"/>
            <a:ext cx="2889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3edf47894_0_43:notes"/>
          <p:cNvSpPr/>
          <p:nvPr>
            <p:ph idx="2" type="sldImg"/>
          </p:nvPr>
        </p:nvSpPr>
        <p:spPr>
          <a:xfrm>
            <a:off x="854075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113edf47894_0_43:notes"/>
          <p:cNvSpPr txBox="1"/>
          <p:nvPr>
            <p:ph idx="1" type="body"/>
          </p:nvPr>
        </p:nvSpPr>
        <p:spPr>
          <a:xfrm>
            <a:off x="666909" y="4715907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13edf47894_0_43:notes"/>
          <p:cNvSpPr txBox="1"/>
          <p:nvPr>
            <p:ph idx="12" type="sldNum"/>
          </p:nvPr>
        </p:nvSpPr>
        <p:spPr>
          <a:xfrm>
            <a:off x="3777608" y="9430092"/>
            <a:ext cx="2889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723183270_1_0:notes"/>
          <p:cNvSpPr/>
          <p:nvPr>
            <p:ph idx="2" type="sldImg"/>
          </p:nvPr>
        </p:nvSpPr>
        <p:spPr>
          <a:xfrm>
            <a:off x="854075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11723183270_1_0:notes"/>
          <p:cNvSpPr txBox="1"/>
          <p:nvPr>
            <p:ph idx="1" type="body"/>
          </p:nvPr>
        </p:nvSpPr>
        <p:spPr>
          <a:xfrm>
            <a:off x="666909" y="4715907"/>
            <a:ext cx="53352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1723183270_1_0:notes"/>
          <p:cNvSpPr txBox="1"/>
          <p:nvPr>
            <p:ph idx="12" type="sldNum"/>
          </p:nvPr>
        </p:nvSpPr>
        <p:spPr>
          <a:xfrm>
            <a:off x="3777608" y="9430092"/>
            <a:ext cx="2889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3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4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 txBox="1"/>
          <p:nvPr>
            <p:ph idx="1" type="body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8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10" Type="http://schemas.openxmlformats.org/officeDocument/2006/relationships/image" Target="../media/image24.png"/><Relationship Id="rId9" Type="http://schemas.openxmlformats.org/officeDocument/2006/relationships/image" Target="../media/image22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818295" y="2200845"/>
            <a:ext cx="7551174" cy="11419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00" spcFirstLastPara="1" rIns="180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2300">
                <a:solidFill>
                  <a:srgbClr val="1E4C7C"/>
                </a:solidFill>
              </a:rPr>
              <a:t>Système de surveillance des candidats pendant le passage d’un examen</a:t>
            </a:r>
            <a:endParaRPr sz="3100">
              <a:solidFill>
                <a:schemeClr val="dk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fr-FR" sz="1200" u="none" cap="none" strike="noStrike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7162803" y="6318250"/>
            <a:ext cx="1368425" cy="4318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6508756"/>
            <a:ext cx="9144000" cy="358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0" y="6461125"/>
            <a:ext cx="9144000" cy="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0" y="6462719"/>
            <a:ext cx="9144000" cy="47625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7185028" y="6343650"/>
            <a:ext cx="1325563" cy="37623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13"/>
          <p:cNvGrpSpPr/>
          <p:nvPr/>
        </p:nvGrpSpPr>
        <p:grpSpPr>
          <a:xfrm>
            <a:off x="8791578" y="5957888"/>
            <a:ext cx="227013" cy="425450"/>
            <a:chOff x="3424" y="1911"/>
            <a:chExt cx="318" cy="590"/>
          </a:xfrm>
        </p:grpSpPr>
        <p:sp>
          <p:nvSpPr>
            <p:cNvPr id="97" name="Google Shape;97;p13"/>
            <p:cNvSpPr/>
            <p:nvPr/>
          </p:nvSpPr>
          <p:spPr>
            <a:xfrm>
              <a:off x="3424" y="2069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3424" y="2228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424" y="1911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3424" y="2387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13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107950" y="6634698"/>
            <a:ext cx="92075" cy="92075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1547700" y="1126440"/>
            <a:ext cx="64008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Soutenance du projet</a:t>
            </a:r>
            <a:endParaRPr/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1E4C7C"/>
                </a:solidFill>
              </a:rPr>
              <a:t>Internet des objets</a:t>
            </a:r>
            <a:endParaRPr sz="1600">
              <a:solidFill>
                <a:srgbClr val="1E4C7C"/>
              </a:solidFill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00034" y="4383566"/>
            <a:ext cx="64008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Soutenu par </a:t>
            </a:r>
            <a:r>
              <a:rPr lang="fr-FR" sz="14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fr-FR" sz="2000">
                <a:solidFill>
                  <a:schemeClr val="dk1"/>
                </a:solidFill>
                <a:latin typeface="Rosarivo"/>
                <a:ea typeface="Rosarivo"/>
                <a:cs typeface="Rosarivo"/>
                <a:sym typeface="Rosarivo"/>
              </a:rPr>
              <a:t> </a:t>
            </a:r>
            <a:endParaRPr sz="2000">
              <a:solidFill>
                <a:schemeClr val="dk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Rosarivo"/>
                <a:ea typeface="Rosarivo"/>
                <a:cs typeface="Rosarivo"/>
                <a:sym typeface="Rosarivo"/>
              </a:rPr>
              <a:t>BENDIMRAD Mehdi</a:t>
            </a:r>
            <a:endParaRPr sz="2000">
              <a:solidFill>
                <a:schemeClr val="dk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Rosarivo"/>
                <a:ea typeface="Rosarivo"/>
                <a:cs typeface="Rosarivo"/>
                <a:sym typeface="Rosarivo"/>
              </a:rPr>
              <a:t>BENSAID Mohammed</a:t>
            </a:r>
            <a:endParaRPr sz="2000">
              <a:solidFill>
                <a:schemeClr val="dk1"/>
              </a:solidFill>
              <a:latin typeface="Rosarivo"/>
              <a:ea typeface="Rosarivo"/>
              <a:cs typeface="Rosarivo"/>
              <a:sym typeface="Rosarivo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5035117" y="4383569"/>
            <a:ext cx="303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Encadré par: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Rosarivo"/>
                <a:ea typeface="Rosarivo"/>
                <a:cs typeface="Rosarivo"/>
                <a:sym typeface="Rosarivo"/>
              </a:rPr>
              <a:t>M. AOMAR Osmani</a:t>
            </a:r>
            <a:endParaRPr sz="1800">
              <a:solidFill>
                <a:schemeClr val="dk1"/>
              </a:solidFill>
              <a:latin typeface="Rosarivo"/>
              <a:ea typeface="Rosarivo"/>
              <a:cs typeface="Rosarivo"/>
              <a:sym typeface="Rosarivo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181234" y="6505573"/>
            <a:ext cx="5930903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4" y="152400"/>
            <a:ext cx="8862451" cy="82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4575" y="5795969"/>
            <a:ext cx="904875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2"/>
          <p:cNvSpPr/>
          <p:nvPr/>
        </p:nvSpPr>
        <p:spPr>
          <a:xfrm>
            <a:off x="7162803" y="6318250"/>
            <a:ext cx="1368425" cy="4318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2"/>
          <p:cNvSpPr/>
          <p:nvPr/>
        </p:nvSpPr>
        <p:spPr>
          <a:xfrm>
            <a:off x="0" y="6508756"/>
            <a:ext cx="9144000" cy="358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0" y="6461125"/>
            <a:ext cx="9144000" cy="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2"/>
          <p:cNvSpPr/>
          <p:nvPr/>
        </p:nvSpPr>
        <p:spPr>
          <a:xfrm>
            <a:off x="0" y="6462719"/>
            <a:ext cx="9144000" cy="47625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7185028" y="6343650"/>
            <a:ext cx="1325563" cy="37623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7" name="Google Shape;367;p22"/>
          <p:cNvGrpSpPr/>
          <p:nvPr/>
        </p:nvGrpSpPr>
        <p:grpSpPr>
          <a:xfrm>
            <a:off x="8791578" y="5957888"/>
            <a:ext cx="227013" cy="425450"/>
            <a:chOff x="3424" y="1911"/>
            <a:chExt cx="318" cy="590"/>
          </a:xfrm>
        </p:grpSpPr>
        <p:sp>
          <p:nvSpPr>
            <p:cNvPr id="368" name="Google Shape;368;p22"/>
            <p:cNvSpPr/>
            <p:nvPr/>
          </p:nvSpPr>
          <p:spPr>
            <a:xfrm>
              <a:off x="3424" y="2069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3424" y="2228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3424" y="1911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3424" y="2387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22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11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2"/>
          <p:cNvSpPr/>
          <p:nvPr/>
        </p:nvSpPr>
        <p:spPr>
          <a:xfrm>
            <a:off x="154878" y="6751"/>
            <a:ext cx="754063" cy="754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4" name="Google Shape;374;p22"/>
          <p:cNvSpPr/>
          <p:nvPr/>
        </p:nvSpPr>
        <p:spPr>
          <a:xfrm>
            <a:off x="0" y="2079"/>
            <a:ext cx="1835697" cy="6435978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2"/>
          <p:cNvSpPr/>
          <p:nvPr/>
        </p:nvSpPr>
        <p:spPr>
          <a:xfrm>
            <a:off x="107504" y="1988840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107504" y="2852936"/>
            <a:ext cx="1512168" cy="648072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377" name="Google Shape;377;p22"/>
          <p:cNvSpPr/>
          <p:nvPr/>
        </p:nvSpPr>
        <p:spPr>
          <a:xfrm>
            <a:off x="107504" y="3717032"/>
            <a:ext cx="1512168" cy="648072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22"/>
          <p:cNvSpPr/>
          <p:nvPr/>
        </p:nvSpPr>
        <p:spPr>
          <a:xfrm>
            <a:off x="107504" y="4653136"/>
            <a:ext cx="1512168" cy="648072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22"/>
          <p:cNvSpPr txBox="1"/>
          <p:nvPr/>
        </p:nvSpPr>
        <p:spPr>
          <a:xfrm>
            <a:off x="1533798" y="6490494"/>
            <a:ext cx="5930903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380" name="Google Shape;380;p22"/>
          <p:cNvSpPr/>
          <p:nvPr/>
        </p:nvSpPr>
        <p:spPr>
          <a:xfrm>
            <a:off x="107504" y="1162934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22"/>
          <p:cNvSpPr txBox="1"/>
          <p:nvPr/>
        </p:nvSpPr>
        <p:spPr>
          <a:xfrm>
            <a:off x="2041318" y="4256"/>
            <a:ext cx="6552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latin typeface="Times New Roman"/>
                <a:ea typeface="Times New Roman"/>
                <a:cs typeface="Times New Roman"/>
                <a:sym typeface="Times New Roman"/>
              </a:rPr>
              <a:t>Diagramme de séquence </a:t>
            </a:r>
            <a:r>
              <a:rPr b="1" lang="fr-FR" sz="2800">
                <a:latin typeface="Times New Roman"/>
                <a:ea typeface="Times New Roman"/>
                <a:cs typeface="Times New Roman"/>
                <a:sym typeface="Times New Roman"/>
              </a:rPr>
              <a:t>pour </a:t>
            </a:r>
            <a:r>
              <a:rPr b="1" lang="fr-FR" sz="2800">
                <a:latin typeface="Times New Roman"/>
                <a:ea typeface="Times New Roman"/>
                <a:cs typeface="Times New Roman"/>
                <a:sym typeface="Times New Roman"/>
              </a:rPr>
              <a:t>le scénario de passage d’examen :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2" name="Google Shape;3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75" y="6095856"/>
            <a:ext cx="611175" cy="62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3425" y="1110950"/>
            <a:ext cx="4817706" cy="48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3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3"/>
          <p:cNvSpPr/>
          <p:nvPr/>
        </p:nvSpPr>
        <p:spPr>
          <a:xfrm>
            <a:off x="7162803" y="6318250"/>
            <a:ext cx="1368425" cy="4318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3"/>
          <p:cNvSpPr/>
          <p:nvPr/>
        </p:nvSpPr>
        <p:spPr>
          <a:xfrm>
            <a:off x="0" y="6508756"/>
            <a:ext cx="9144000" cy="358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3"/>
          <p:cNvSpPr/>
          <p:nvPr/>
        </p:nvSpPr>
        <p:spPr>
          <a:xfrm>
            <a:off x="0" y="6461125"/>
            <a:ext cx="9144000" cy="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0" y="6462719"/>
            <a:ext cx="9144000" cy="47625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7185028" y="6343650"/>
            <a:ext cx="1325563" cy="37623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4" name="Google Shape;394;p23"/>
          <p:cNvGrpSpPr/>
          <p:nvPr/>
        </p:nvGrpSpPr>
        <p:grpSpPr>
          <a:xfrm>
            <a:off x="8791578" y="5957888"/>
            <a:ext cx="227013" cy="425450"/>
            <a:chOff x="3424" y="1911"/>
            <a:chExt cx="318" cy="590"/>
          </a:xfrm>
        </p:grpSpPr>
        <p:sp>
          <p:nvSpPr>
            <p:cNvPr id="395" name="Google Shape;395;p23"/>
            <p:cNvSpPr/>
            <p:nvPr/>
          </p:nvSpPr>
          <p:spPr>
            <a:xfrm>
              <a:off x="3424" y="2069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3424" y="2228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3424" y="1911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3424" y="2387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23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12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154878" y="6751"/>
            <a:ext cx="754063" cy="754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1" name="Google Shape;401;p23"/>
          <p:cNvSpPr/>
          <p:nvPr/>
        </p:nvSpPr>
        <p:spPr>
          <a:xfrm>
            <a:off x="0" y="2079"/>
            <a:ext cx="1835697" cy="6435978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3"/>
          <p:cNvSpPr/>
          <p:nvPr/>
        </p:nvSpPr>
        <p:spPr>
          <a:xfrm>
            <a:off x="107504" y="1584436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403" name="Google Shape;403;p23"/>
          <p:cNvSpPr/>
          <p:nvPr/>
        </p:nvSpPr>
        <p:spPr>
          <a:xfrm>
            <a:off x="107504" y="2448532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404" name="Google Shape;404;p23"/>
          <p:cNvSpPr/>
          <p:nvPr/>
        </p:nvSpPr>
        <p:spPr>
          <a:xfrm>
            <a:off x="115379" y="3239479"/>
            <a:ext cx="1512168" cy="648072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23"/>
          <p:cNvSpPr/>
          <p:nvPr/>
        </p:nvSpPr>
        <p:spPr>
          <a:xfrm>
            <a:off x="122962" y="5013176"/>
            <a:ext cx="1512168" cy="648072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23"/>
          <p:cNvSpPr txBox="1"/>
          <p:nvPr/>
        </p:nvSpPr>
        <p:spPr>
          <a:xfrm>
            <a:off x="1533798" y="6490494"/>
            <a:ext cx="5930903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407" name="Google Shape;407;p23"/>
          <p:cNvSpPr/>
          <p:nvPr/>
        </p:nvSpPr>
        <p:spPr>
          <a:xfrm>
            <a:off x="107504" y="758530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23"/>
          <p:cNvSpPr txBox="1"/>
          <p:nvPr/>
        </p:nvSpPr>
        <p:spPr>
          <a:xfrm>
            <a:off x="1992368" y="306091"/>
            <a:ext cx="65527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latin typeface="Times New Roman"/>
                <a:ea typeface="Times New Roman"/>
                <a:cs typeface="Times New Roman"/>
                <a:sym typeface="Times New Roman"/>
              </a:rPr>
              <a:t>Dossier Technique</a:t>
            </a:r>
            <a:endParaRPr/>
          </a:p>
        </p:txBody>
      </p:sp>
      <p:grpSp>
        <p:nvGrpSpPr>
          <p:cNvPr id="409" name="Google Shape;409;p23"/>
          <p:cNvGrpSpPr/>
          <p:nvPr/>
        </p:nvGrpSpPr>
        <p:grpSpPr>
          <a:xfrm>
            <a:off x="1962330" y="1086292"/>
            <a:ext cx="7573564" cy="5630919"/>
            <a:chOff x="499" y="629"/>
            <a:chExt cx="4771" cy="3547"/>
          </a:xfrm>
        </p:grpSpPr>
        <p:sp>
          <p:nvSpPr>
            <p:cNvPr id="410" name="Google Shape;410;p23"/>
            <p:cNvSpPr/>
            <p:nvPr/>
          </p:nvSpPr>
          <p:spPr>
            <a:xfrm rot="-1358056">
              <a:off x="726" y="1381"/>
              <a:ext cx="4317" cy="2043"/>
            </a:xfrm>
            <a:custGeom>
              <a:rect b="b" l="l" r="r" t="t"/>
              <a:pathLst>
                <a:path extrusionOk="0" h="1888" w="4040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3"/>
            <p:cNvSpPr txBox="1"/>
            <p:nvPr/>
          </p:nvSpPr>
          <p:spPr>
            <a:xfrm>
              <a:off x="2368" y="2208"/>
              <a:ext cx="1080" cy="33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Les outils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12" name="Google Shape;41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2916" y="1768690"/>
            <a:ext cx="108585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3"/>
          <p:cNvSpPr txBox="1"/>
          <p:nvPr/>
        </p:nvSpPr>
        <p:spPr>
          <a:xfrm>
            <a:off x="2872501" y="2276887"/>
            <a:ext cx="16430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Windows </a:t>
            </a:r>
            <a:r>
              <a:rPr b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23"/>
          <p:cNvSpPr txBox="1"/>
          <p:nvPr/>
        </p:nvSpPr>
        <p:spPr>
          <a:xfrm>
            <a:off x="7243765" y="1278371"/>
            <a:ext cx="150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Python 3.9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23"/>
          <p:cNvSpPr/>
          <p:nvPr/>
        </p:nvSpPr>
        <p:spPr>
          <a:xfrm>
            <a:off x="539552" y="4234338"/>
            <a:ext cx="1080000" cy="432000"/>
          </a:xfrm>
          <a:prstGeom prst="round1Rect">
            <a:avLst>
              <a:gd fmla="val 16667" name="adj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Les outils</a:t>
            </a:r>
            <a:endParaRPr sz="12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6" name="Google Shape;416;p23"/>
          <p:cNvCxnSpPr/>
          <p:nvPr/>
        </p:nvCxnSpPr>
        <p:spPr>
          <a:xfrm>
            <a:off x="395536" y="3960700"/>
            <a:ext cx="0" cy="944212"/>
          </a:xfrm>
          <a:prstGeom prst="straightConnector1">
            <a:avLst/>
          </a:prstGeom>
          <a:noFill/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cxnSp>
      <p:pic>
        <p:nvPicPr>
          <p:cNvPr descr="RÃ©sultat de recherche d'images pour &quot;pycharm logo&quot;" id="417" name="Google Shape;41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9264" y="1772840"/>
            <a:ext cx="1029751" cy="1077526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3"/>
          <p:cNvSpPr txBox="1"/>
          <p:nvPr/>
        </p:nvSpPr>
        <p:spPr>
          <a:xfrm>
            <a:off x="4810029" y="1001327"/>
            <a:ext cx="1500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Pycharm Community 2021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9" name="Google Shape;41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8275" y="6095856"/>
            <a:ext cx="611175" cy="62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5763" y="2862863"/>
            <a:ext cx="26765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3075" y="4433388"/>
            <a:ext cx="8763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50925" y="3732925"/>
            <a:ext cx="228600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3"/>
          <p:cNvSpPr txBox="1"/>
          <p:nvPr/>
        </p:nvSpPr>
        <p:spPr>
          <a:xfrm>
            <a:off x="7243780" y="3277925"/>
            <a:ext cx="228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Android Studio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23"/>
          <p:cNvSpPr txBox="1"/>
          <p:nvPr/>
        </p:nvSpPr>
        <p:spPr>
          <a:xfrm>
            <a:off x="2293080" y="3967788"/>
            <a:ext cx="228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Java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23"/>
          <p:cNvSpPr txBox="1"/>
          <p:nvPr/>
        </p:nvSpPr>
        <p:spPr>
          <a:xfrm>
            <a:off x="3827329" y="4834540"/>
            <a:ext cx="150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TensorFlow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6" name="Google Shape;426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86775" y="5369963"/>
            <a:ext cx="1500300" cy="84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82600" y="5013163"/>
            <a:ext cx="1085850" cy="959003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3"/>
          <p:cNvSpPr txBox="1"/>
          <p:nvPr/>
        </p:nvSpPr>
        <p:spPr>
          <a:xfrm>
            <a:off x="5475379" y="4666340"/>
            <a:ext cx="150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OpenCV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4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>
            <a:off x="7162803" y="6318250"/>
            <a:ext cx="1368300" cy="431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4"/>
          <p:cNvSpPr/>
          <p:nvPr/>
        </p:nvSpPr>
        <p:spPr>
          <a:xfrm>
            <a:off x="0" y="6508756"/>
            <a:ext cx="9144000" cy="3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4"/>
          <p:cNvSpPr/>
          <p:nvPr/>
        </p:nvSpPr>
        <p:spPr>
          <a:xfrm>
            <a:off x="0" y="6461125"/>
            <a:ext cx="9144000" cy="40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4"/>
          <p:cNvSpPr/>
          <p:nvPr/>
        </p:nvSpPr>
        <p:spPr>
          <a:xfrm>
            <a:off x="0" y="6462719"/>
            <a:ext cx="9144000" cy="47700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4"/>
          <p:cNvSpPr/>
          <p:nvPr/>
        </p:nvSpPr>
        <p:spPr>
          <a:xfrm>
            <a:off x="7185028" y="6343650"/>
            <a:ext cx="1325700" cy="376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9" name="Google Shape;439;p24"/>
          <p:cNvGrpSpPr/>
          <p:nvPr/>
        </p:nvGrpSpPr>
        <p:grpSpPr>
          <a:xfrm>
            <a:off x="8791578" y="5957888"/>
            <a:ext cx="214163" cy="343244"/>
            <a:chOff x="3424" y="1911"/>
            <a:chExt cx="300" cy="476"/>
          </a:xfrm>
        </p:grpSpPr>
        <p:sp>
          <p:nvSpPr>
            <p:cNvPr id="440" name="Google Shape;440;p24"/>
            <p:cNvSpPr/>
            <p:nvPr/>
          </p:nvSpPr>
          <p:spPr>
            <a:xfrm>
              <a:off x="3424" y="2069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3424" y="2228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3424" y="1911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3424" y="2387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" name="Google Shape;444;p24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13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4"/>
          <p:cNvSpPr/>
          <p:nvPr/>
        </p:nvSpPr>
        <p:spPr>
          <a:xfrm>
            <a:off x="154878" y="6751"/>
            <a:ext cx="754200" cy="75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6" name="Google Shape;446;p24"/>
          <p:cNvSpPr/>
          <p:nvPr/>
        </p:nvSpPr>
        <p:spPr>
          <a:xfrm>
            <a:off x="0" y="2079"/>
            <a:ext cx="1835700" cy="6435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4"/>
          <p:cNvSpPr/>
          <p:nvPr/>
        </p:nvSpPr>
        <p:spPr>
          <a:xfrm>
            <a:off x="107504" y="1845965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107504" y="2710061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449" name="Google Shape;449;p24"/>
          <p:cNvSpPr/>
          <p:nvPr/>
        </p:nvSpPr>
        <p:spPr>
          <a:xfrm>
            <a:off x="115379" y="3501008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24"/>
          <p:cNvSpPr/>
          <p:nvPr/>
        </p:nvSpPr>
        <p:spPr>
          <a:xfrm>
            <a:off x="115379" y="4365104"/>
            <a:ext cx="1512300" cy="648000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24"/>
          <p:cNvSpPr txBox="1"/>
          <p:nvPr/>
        </p:nvSpPr>
        <p:spPr>
          <a:xfrm>
            <a:off x="1533798" y="6490494"/>
            <a:ext cx="59310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452" name="Google Shape;452;p24"/>
          <p:cNvSpPr/>
          <p:nvPr/>
        </p:nvSpPr>
        <p:spPr>
          <a:xfrm>
            <a:off x="107504" y="1020059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24"/>
          <p:cNvSpPr txBox="1"/>
          <p:nvPr/>
        </p:nvSpPr>
        <p:spPr>
          <a:xfrm>
            <a:off x="1992368" y="306091"/>
            <a:ext cx="6552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de contrôle du candidat dans un examen</a:t>
            </a:r>
            <a:endParaRPr b="1"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4"/>
          <p:cNvSpPr txBox="1"/>
          <p:nvPr/>
        </p:nvSpPr>
        <p:spPr>
          <a:xfrm>
            <a:off x="2086580" y="1128445"/>
            <a:ext cx="6552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 de notre système </a:t>
            </a:r>
            <a:endParaRPr sz="2500"/>
          </a:p>
        </p:txBody>
      </p:sp>
      <p:pic>
        <p:nvPicPr>
          <p:cNvPr id="455" name="Google Shape;4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75" y="6095856"/>
            <a:ext cx="611175" cy="62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6396" y="1668050"/>
            <a:ext cx="5832655" cy="44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5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5"/>
          <p:cNvSpPr/>
          <p:nvPr/>
        </p:nvSpPr>
        <p:spPr>
          <a:xfrm>
            <a:off x="7162803" y="6318250"/>
            <a:ext cx="1368300" cy="431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5"/>
          <p:cNvSpPr/>
          <p:nvPr/>
        </p:nvSpPr>
        <p:spPr>
          <a:xfrm>
            <a:off x="0" y="6508756"/>
            <a:ext cx="9144000" cy="3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5"/>
          <p:cNvSpPr/>
          <p:nvPr/>
        </p:nvSpPr>
        <p:spPr>
          <a:xfrm>
            <a:off x="0" y="6461125"/>
            <a:ext cx="9144000" cy="40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5"/>
          <p:cNvSpPr/>
          <p:nvPr/>
        </p:nvSpPr>
        <p:spPr>
          <a:xfrm>
            <a:off x="0" y="6462719"/>
            <a:ext cx="9144000" cy="47700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5"/>
          <p:cNvSpPr/>
          <p:nvPr/>
        </p:nvSpPr>
        <p:spPr>
          <a:xfrm>
            <a:off x="7185028" y="6343650"/>
            <a:ext cx="1325700" cy="376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7" name="Google Shape;467;p25"/>
          <p:cNvGrpSpPr/>
          <p:nvPr/>
        </p:nvGrpSpPr>
        <p:grpSpPr>
          <a:xfrm>
            <a:off x="8791578" y="5957888"/>
            <a:ext cx="214163" cy="343244"/>
            <a:chOff x="3424" y="1911"/>
            <a:chExt cx="300" cy="476"/>
          </a:xfrm>
        </p:grpSpPr>
        <p:sp>
          <p:nvSpPr>
            <p:cNvPr id="468" name="Google Shape;468;p25"/>
            <p:cNvSpPr/>
            <p:nvPr/>
          </p:nvSpPr>
          <p:spPr>
            <a:xfrm>
              <a:off x="3424" y="2069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3424" y="2228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3424" y="1911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3424" y="2387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2" name="Google Shape;472;p25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14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5"/>
          <p:cNvSpPr/>
          <p:nvPr/>
        </p:nvSpPr>
        <p:spPr>
          <a:xfrm>
            <a:off x="154878" y="6751"/>
            <a:ext cx="754200" cy="75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4" name="Google Shape;474;p25"/>
          <p:cNvSpPr/>
          <p:nvPr/>
        </p:nvSpPr>
        <p:spPr>
          <a:xfrm>
            <a:off x="0" y="2079"/>
            <a:ext cx="1835700" cy="6435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5"/>
          <p:cNvSpPr/>
          <p:nvPr/>
        </p:nvSpPr>
        <p:spPr>
          <a:xfrm>
            <a:off x="107504" y="1845965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476" name="Google Shape;476;p25"/>
          <p:cNvSpPr/>
          <p:nvPr/>
        </p:nvSpPr>
        <p:spPr>
          <a:xfrm>
            <a:off x="107504" y="2710061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477" name="Google Shape;477;p25"/>
          <p:cNvSpPr/>
          <p:nvPr/>
        </p:nvSpPr>
        <p:spPr>
          <a:xfrm>
            <a:off x="115379" y="3501008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25"/>
          <p:cNvSpPr/>
          <p:nvPr/>
        </p:nvSpPr>
        <p:spPr>
          <a:xfrm>
            <a:off x="115379" y="4365104"/>
            <a:ext cx="1512300" cy="648000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Google Shape;479;p25"/>
          <p:cNvSpPr txBox="1"/>
          <p:nvPr/>
        </p:nvSpPr>
        <p:spPr>
          <a:xfrm>
            <a:off x="1533798" y="6490494"/>
            <a:ext cx="59310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480" name="Google Shape;480;p25"/>
          <p:cNvSpPr/>
          <p:nvPr/>
        </p:nvSpPr>
        <p:spPr>
          <a:xfrm>
            <a:off x="107504" y="1020059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25"/>
          <p:cNvSpPr txBox="1"/>
          <p:nvPr/>
        </p:nvSpPr>
        <p:spPr>
          <a:xfrm>
            <a:off x="1992368" y="153691"/>
            <a:ext cx="6552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de contrôle du candidat dans un examen</a:t>
            </a:r>
            <a:endParaRPr b="1"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>
            <a:off x="2238980" y="2176845"/>
            <a:ext cx="6552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    Mise en place et connexion de l’ensemble des appareils utilisées</a:t>
            </a:r>
            <a:endParaRPr sz="2500"/>
          </a:p>
        </p:txBody>
      </p:sp>
      <p:pic>
        <p:nvPicPr>
          <p:cNvPr id="483" name="Google Shape;4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75" y="6095856"/>
            <a:ext cx="611175" cy="62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7912" y="3616526"/>
            <a:ext cx="5894726" cy="123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6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6"/>
          <p:cNvSpPr/>
          <p:nvPr/>
        </p:nvSpPr>
        <p:spPr>
          <a:xfrm>
            <a:off x="7162803" y="6318250"/>
            <a:ext cx="1368300" cy="431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6"/>
          <p:cNvSpPr/>
          <p:nvPr/>
        </p:nvSpPr>
        <p:spPr>
          <a:xfrm>
            <a:off x="0" y="6508756"/>
            <a:ext cx="9144000" cy="3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6"/>
          <p:cNvSpPr/>
          <p:nvPr/>
        </p:nvSpPr>
        <p:spPr>
          <a:xfrm>
            <a:off x="0" y="6461125"/>
            <a:ext cx="9144000" cy="40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6"/>
          <p:cNvSpPr/>
          <p:nvPr/>
        </p:nvSpPr>
        <p:spPr>
          <a:xfrm>
            <a:off x="0" y="6462719"/>
            <a:ext cx="9144000" cy="47700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6"/>
          <p:cNvSpPr/>
          <p:nvPr/>
        </p:nvSpPr>
        <p:spPr>
          <a:xfrm>
            <a:off x="7185028" y="6343650"/>
            <a:ext cx="1325700" cy="376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5" name="Google Shape;495;p26"/>
          <p:cNvGrpSpPr/>
          <p:nvPr/>
        </p:nvGrpSpPr>
        <p:grpSpPr>
          <a:xfrm>
            <a:off x="8791578" y="5957888"/>
            <a:ext cx="214163" cy="343244"/>
            <a:chOff x="3424" y="1911"/>
            <a:chExt cx="300" cy="476"/>
          </a:xfrm>
        </p:grpSpPr>
        <p:sp>
          <p:nvSpPr>
            <p:cNvPr id="496" name="Google Shape;496;p26"/>
            <p:cNvSpPr/>
            <p:nvPr/>
          </p:nvSpPr>
          <p:spPr>
            <a:xfrm>
              <a:off x="3424" y="2069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3424" y="2228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3424" y="1911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3424" y="2387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0" name="Google Shape;500;p26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15</a:t>
            </a:r>
            <a:endParaRPr b="1" sz="1200">
              <a:solidFill>
                <a:srgbClr val="1E4C7C"/>
              </a:solidFill>
            </a:endParaRPr>
          </a:p>
        </p:txBody>
      </p:sp>
      <p:sp>
        <p:nvSpPr>
          <p:cNvPr id="501" name="Google Shape;501;p26"/>
          <p:cNvSpPr/>
          <p:nvPr/>
        </p:nvSpPr>
        <p:spPr>
          <a:xfrm>
            <a:off x="154878" y="6751"/>
            <a:ext cx="754200" cy="75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0" y="2079"/>
            <a:ext cx="1835700" cy="6435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6"/>
          <p:cNvSpPr/>
          <p:nvPr/>
        </p:nvSpPr>
        <p:spPr>
          <a:xfrm>
            <a:off x="107504" y="1845965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504" name="Google Shape;504;p26"/>
          <p:cNvSpPr/>
          <p:nvPr/>
        </p:nvSpPr>
        <p:spPr>
          <a:xfrm>
            <a:off x="107504" y="2710061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505" name="Google Shape;505;p26"/>
          <p:cNvSpPr/>
          <p:nvPr/>
        </p:nvSpPr>
        <p:spPr>
          <a:xfrm>
            <a:off x="115379" y="3501008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26"/>
          <p:cNvSpPr/>
          <p:nvPr/>
        </p:nvSpPr>
        <p:spPr>
          <a:xfrm>
            <a:off x="115379" y="4365104"/>
            <a:ext cx="1512300" cy="648000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1533798" y="6490494"/>
            <a:ext cx="59310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508" name="Google Shape;508;p26"/>
          <p:cNvSpPr/>
          <p:nvPr/>
        </p:nvSpPr>
        <p:spPr>
          <a:xfrm>
            <a:off x="107504" y="1020059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26"/>
          <p:cNvSpPr txBox="1"/>
          <p:nvPr/>
        </p:nvSpPr>
        <p:spPr>
          <a:xfrm>
            <a:off x="1992368" y="306091"/>
            <a:ext cx="6552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de contrôle du candidat dans un examen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26"/>
          <p:cNvSpPr txBox="1"/>
          <p:nvPr/>
        </p:nvSpPr>
        <p:spPr>
          <a:xfrm>
            <a:off x="2139505" y="1567295"/>
            <a:ext cx="6552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    Connexion du candidat</a:t>
            </a:r>
            <a:endParaRPr sz="2300"/>
          </a:p>
        </p:txBody>
      </p:sp>
      <p:pic>
        <p:nvPicPr>
          <p:cNvPr id="511" name="Google Shape;5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75" y="6095856"/>
            <a:ext cx="611175" cy="62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8975" y="2596775"/>
            <a:ext cx="6552600" cy="1851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7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7"/>
          <p:cNvSpPr/>
          <p:nvPr/>
        </p:nvSpPr>
        <p:spPr>
          <a:xfrm>
            <a:off x="7162803" y="6318250"/>
            <a:ext cx="1368300" cy="431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7"/>
          <p:cNvSpPr/>
          <p:nvPr/>
        </p:nvSpPr>
        <p:spPr>
          <a:xfrm>
            <a:off x="0" y="6508756"/>
            <a:ext cx="9144000" cy="3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7"/>
          <p:cNvSpPr/>
          <p:nvPr/>
        </p:nvSpPr>
        <p:spPr>
          <a:xfrm>
            <a:off x="0" y="6461125"/>
            <a:ext cx="9144000" cy="40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7"/>
          <p:cNvSpPr/>
          <p:nvPr/>
        </p:nvSpPr>
        <p:spPr>
          <a:xfrm>
            <a:off x="0" y="6462719"/>
            <a:ext cx="9144000" cy="47700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7"/>
          <p:cNvSpPr/>
          <p:nvPr/>
        </p:nvSpPr>
        <p:spPr>
          <a:xfrm>
            <a:off x="7185028" y="6343650"/>
            <a:ext cx="1325700" cy="376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3" name="Google Shape;523;p27"/>
          <p:cNvGrpSpPr/>
          <p:nvPr/>
        </p:nvGrpSpPr>
        <p:grpSpPr>
          <a:xfrm>
            <a:off x="8791578" y="5957888"/>
            <a:ext cx="214163" cy="343244"/>
            <a:chOff x="3424" y="1911"/>
            <a:chExt cx="300" cy="476"/>
          </a:xfrm>
        </p:grpSpPr>
        <p:sp>
          <p:nvSpPr>
            <p:cNvPr id="524" name="Google Shape;524;p27"/>
            <p:cNvSpPr/>
            <p:nvPr/>
          </p:nvSpPr>
          <p:spPr>
            <a:xfrm>
              <a:off x="3424" y="2069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3424" y="2228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3424" y="1911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3424" y="2387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27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16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7"/>
          <p:cNvSpPr/>
          <p:nvPr/>
        </p:nvSpPr>
        <p:spPr>
          <a:xfrm>
            <a:off x="154878" y="6751"/>
            <a:ext cx="754200" cy="75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0" name="Google Shape;530;p27"/>
          <p:cNvSpPr/>
          <p:nvPr/>
        </p:nvSpPr>
        <p:spPr>
          <a:xfrm>
            <a:off x="0" y="2079"/>
            <a:ext cx="1835700" cy="6435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7"/>
          <p:cNvSpPr/>
          <p:nvPr/>
        </p:nvSpPr>
        <p:spPr>
          <a:xfrm>
            <a:off x="107504" y="1845965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532" name="Google Shape;532;p27"/>
          <p:cNvSpPr/>
          <p:nvPr/>
        </p:nvSpPr>
        <p:spPr>
          <a:xfrm>
            <a:off x="107504" y="2710061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115379" y="3501008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27"/>
          <p:cNvSpPr/>
          <p:nvPr/>
        </p:nvSpPr>
        <p:spPr>
          <a:xfrm>
            <a:off x="115379" y="4365104"/>
            <a:ext cx="1512300" cy="648000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27"/>
          <p:cNvSpPr txBox="1"/>
          <p:nvPr/>
        </p:nvSpPr>
        <p:spPr>
          <a:xfrm>
            <a:off x="1533798" y="6490494"/>
            <a:ext cx="59310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536" name="Google Shape;536;p27"/>
          <p:cNvSpPr/>
          <p:nvPr/>
        </p:nvSpPr>
        <p:spPr>
          <a:xfrm>
            <a:off x="107504" y="1020059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27"/>
          <p:cNvSpPr txBox="1"/>
          <p:nvPr/>
        </p:nvSpPr>
        <p:spPr>
          <a:xfrm>
            <a:off x="1992368" y="306091"/>
            <a:ext cx="6552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de contrôle du candidat dans un examen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p27"/>
          <p:cNvSpPr txBox="1"/>
          <p:nvPr/>
        </p:nvSpPr>
        <p:spPr>
          <a:xfrm>
            <a:off x="2205743" y="1434845"/>
            <a:ext cx="655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Connexion Réussie</a:t>
            </a:r>
            <a:endParaRPr/>
          </a:p>
        </p:txBody>
      </p:sp>
      <p:pic>
        <p:nvPicPr>
          <p:cNvPr id="539" name="Google Shape;5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75" y="6095856"/>
            <a:ext cx="611175" cy="62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5925" y="1924663"/>
            <a:ext cx="5824800" cy="183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8336" y="4582725"/>
            <a:ext cx="70474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27"/>
          <p:cNvSpPr txBox="1"/>
          <p:nvPr/>
        </p:nvSpPr>
        <p:spPr>
          <a:xfrm>
            <a:off x="1992380" y="3912745"/>
            <a:ext cx="655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Connexion </a:t>
            </a:r>
            <a:r>
              <a:rPr b="1" lang="fr-FR" sz="16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Échouée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8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8"/>
          <p:cNvSpPr/>
          <p:nvPr/>
        </p:nvSpPr>
        <p:spPr>
          <a:xfrm>
            <a:off x="7162803" y="6318250"/>
            <a:ext cx="1368300" cy="431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8"/>
          <p:cNvSpPr/>
          <p:nvPr/>
        </p:nvSpPr>
        <p:spPr>
          <a:xfrm>
            <a:off x="0" y="6508756"/>
            <a:ext cx="9144000" cy="3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8"/>
          <p:cNvSpPr/>
          <p:nvPr/>
        </p:nvSpPr>
        <p:spPr>
          <a:xfrm>
            <a:off x="0" y="6461125"/>
            <a:ext cx="9144000" cy="40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8"/>
          <p:cNvSpPr/>
          <p:nvPr/>
        </p:nvSpPr>
        <p:spPr>
          <a:xfrm>
            <a:off x="0" y="6462719"/>
            <a:ext cx="9144000" cy="47700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8"/>
          <p:cNvSpPr/>
          <p:nvPr/>
        </p:nvSpPr>
        <p:spPr>
          <a:xfrm>
            <a:off x="7185028" y="6343650"/>
            <a:ext cx="1325700" cy="376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3" name="Google Shape;553;p28"/>
          <p:cNvGrpSpPr/>
          <p:nvPr/>
        </p:nvGrpSpPr>
        <p:grpSpPr>
          <a:xfrm>
            <a:off x="8791578" y="5957888"/>
            <a:ext cx="214163" cy="343244"/>
            <a:chOff x="3424" y="1911"/>
            <a:chExt cx="300" cy="476"/>
          </a:xfrm>
        </p:grpSpPr>
        <p:sp>
          <p:nvSpPr>
            <p:cNvPr id="554" name="Google Shape;554;p28"/>
            <p:cNvSpPr/>
            <p:nvPr/>
          </p:nvSpPr>
          <p:spPr>
            <a:xfrm>
              <a:off x="3424" y="2069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3424" y="2228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3424" y="1911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3424" y="2387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8" name="Google Shape;558;p28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17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8"/>
          <p:cNvSpPr/>
          <p:nvPr/>
        </p:nvSpPr>
        <p:spPr>
          <a:xfrm>
            <a:off x="154878" y="6751"/>
            <a:ext cx="754200" cy="75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0" name="Google Shape;560;p28"/>
          <p:cNvSpPr/>
          <p:nvPr/>
        </p:nvSpPr>
        <p:spPr>
          <a:xfrm>
            <a:off x="0" y="2079"/>
            <a:ext cx="1835700" cy="6435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8"/>
          <p:cNvSpPr/>
          <p:nvPr/>
        </p:nvSpPr>
        <p:spPr>
          <a:xfrm>
            <a:off x="107504" y="1845965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562" name="Google Shape;562;p28"/>
          <p:cNvSpPr/>
          <p:nvPr/>
        </p:nvSpPr>
        <p:spPr>
          <a:xfrm>
            <a:off x="107504" y="2710061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563" name="Google Shape;563;p28"/>
          <p:cNvSpPr/>
          <p:nvPr/>
        </p:nvSpPr>
        <p:spPr>
          <a:xfrm>
            <a:off x="115379" y="3501008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28"/>
          <p:cNvSpPr/>
          <p:nvPr/>
        </p:nvSpPr>
        <p:spPr>
          <a:xfrm>
            <a:off x="115379" y="4365104"/>
            <a:ext cx="1512300" cy="648000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28"/>
          <p:cNvSpPr txBox="1"/>
          <p:nvPr/>
        </p:nvSpPr>
        <p:spPr>
          <a:xfrm>
            <a:off x="1533798" y="6490494"/>
            <a:ext cx="59310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566" name="Google Shape;566;p28"/>
          <p:cNvSpPr/>
          <p:nvPr/>
        </p:nvSpPr>
        <p:spPr>
          <a:xfrm>
            <a:off x="107504" y="1020059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28"/>
          <p:cNvSpPr txBox="1"/>
          <p:nvPr/>
        </p:nvSpPr>
        <p:spPr>
          <a:xfrm>
            <a:off x="1992368" y="306091"/>
            <a:ext cx="6552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de contrôle du candidat dans un examen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8" name="Google Shape;5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75" y="6095856"/>
            <a:ext cx="611175" cy="624042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28"/>
          <p:cNvSpPr txBox="1"/>
          <p:nvPr/>
        </p:nvSpPr>
        <p:spPr>
          <a:xfrm>
            <a:off x="2205755" y="1566995"/>
            <a:ext cx="6552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3/ L’application mobile s’active et la connexion avec le téléphone </a:t>
            </a:r>
            <a:r>
              <a:rPr b="1" lang="fr-FR" sz="25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s'établit</a:t>
            </a:r>
            <a:endParaRPr sz="2500"/>
          </a:p>
        </p:txBody>
      </p:sp>
      <p:pic>
        <p:nvPicPr>
          <p:cNvPr id="570" name="Google Shape;5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6513" y="2901070"/>
            <a:ext cx="47910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9"/>
          <p:cNvSpPr/>
          <p:nvPr/>
        </p:nvSpPr>
        <p:spPr>
          <a:xfrm>
            <a:off x="7162803" y="6318250"/>
            <a:ext cx="1368425" cy="4318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9"/>
          <p:cNvSpPr/>
          <p:nvPr/>
        </p:nvSpPr>
        <p:spPr>
          <a:xfrm>
            <a:off x="0" y="6508756"/>
            <a:ext cx="9144000" cy="358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9"/>
          <p:cNvSpPr/>
          <p:nvPr/>
        </p:nvSpPr>
        <p:spPr>
          <a:xfrm>
            <a:off x="0" y="6461125"/>
            <a:ext cx="9144000" cy="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9"/>
          <p:cNvSpPr/>
          <p:nvPr/>
        </p:nvSpPr>
        <p:spPr>
          <a:xfrm>
            <a:off x="0" y="6462719"/>
            <a:ext cx="9144000" cy="47625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9"/>
          <p:cNvSpPr/>
          <p:nvPr/>
        </p:nvSpPr>
        <p:spPr>
          <a:xfrm>
            <a:off x="7185028" y="6343650"/>
            <a:ext cx="1325563" cy="37623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1" name="Google Shape;581;p29"/>
          <p:cNvGrpSpPr/>
          <p:nvPr/>
        </p:nvGrpSpPr>
        <p:grpSpPr>
          <a:xfrm>
            <a:off x="8791578" y="5957888"/>
            <a:ext cx="227013" cy="425450"/>
            <a:chOff x="3424" y="1911"/>
            <a:chExt cx="318" cy="590"/>
          </a:xfrm>
        </p:grpSpPr>
        <p:sp>
          <p:nvSpPr>
            <p:cNvPr id="582" name="Google Shape;582;p29"/>
            <p:cNvSpPr/>
            <p:nvPr/>
          </p:nvSpPr>
          <p:spPr>
            <a:xfrm>
              <a:off x="3424" y="2069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3424" y="2228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3424" y="1911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3424" y="2387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6" name="Google Shape;586;p29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18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9"/>
          <p:cNvSpPr/>
          <p:nvPr/>
        </p:nvSpPr>
        <p:spPr>
          <a:xfrm>
            <a:off x="154878" y="6751"/>
            <a:ext cx="754063" cy="754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88" name="Google Shape;588;p29"/>
          <p:cNvSpPr/>
          <p:nvPr/>
        </p:nvSpPr>
        <p:spPr>
          <a:xfrm>
            <a:off x="0" y="2079"/>
            <a:ext cx="1835697" cy="6435978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9"/>
          <p:cNvSpPr/>
          <p:nvPr/>
        </p:nvSpPr>
        <p:spPr>
          <a:xfrm>
            <a:off x="107504" y="1845965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590" name="Google Shape;590;p29"/>
          <p:cNvSpPr/>
          <p:nvPr/>
        </p:nvSpPr>
        <p:spPr>
          <a:xfrm>
            <a:off x="107504" y="2710061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591" name="Google Shape;591;p29"/>
          <p:cNvSpPr/>
          <p:nvPr/>
        </p:nvSpPr>
        <p:spPr>
          <a:xfrm>
            <a:off x="115379" y="3501008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29"/>
          <p:cNvSpPr/>
          <p:nvPr/>
        </p:nvSpPr>
        <p:spPr>
          <a:xfrm>
            <a:off x="115379" y="4365104"/>
            <a:ext cx="1512168" cy="648072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29"/>
          <p:cNvSpPr txBox="1"/>
          <p:nvPr/>
        </p:nvSpPr>
        <p:spPr>
          <a:xfrm>
            <a:off x="1533798" y="6490494"/>
            <a:ext cx="5930903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594" name="Google Shape;594;p29"/>
          <p:cNvSpPr/>
          <p:nvPr/>
        </p:nvSpPr>
        <p:spPr>
          <a:xfrm>
            <a:off x="107504" y="1020059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29"/>
          <p:cNvSpPr txBox="1"/>
          <p:nvPr/>
        </p:nvSpPr>
        <p:spPr>
          <a:xfrm>
            <a:off x="1992368" y="306091"/>
            <a:ext cx="6552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de contrôle du candidat dans un examen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6" name="Google Shape;596;p29"/>
          <p:cNvSpPr txBox="1"/>
          <p:nvPr/>
        </p:nvSpPr>
        <p:spPr>
          <a:xfrm>
            <a:off x="2168905" y="2710045"/>
            <a:ext cx="65526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 lang="fr-FR" sz="25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   </a:t>
            </a:r>
            <a:endParaRPr b="1" sz="2500">
              <a:solidFill>
                <a:srgbClr val="3F31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2500"/>
              <a:buFont typeface="Times New Roman"/>
              <a:buChar char="●"/>
            </a:pPr>
            <a:r>
              <a:rPr b="1" lang="fr-FR" sz="25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Candidat commence à passer l’examen</a:t>
            </a:r>
            <a:endParaRPr b="1" sz="2500">
              <a:solidFill>
                <a:srgbClr val="3F31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2500"/>
              <a:buFont typeface="Times New Roman"/>
              <a:buChar char="●"/>
            </a:pPr>
            <a:r>
              <a:rPr b="1" lang="fr-FR" sz="25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Système commence à vérifier l’ensemble des scénarios de triches possibles</a:t>
            </a:r>
            <a:endParaRPr b="1" sz="2500">
              <a:solidFill>
                <a:srgbClr val="3F31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7" name="Google Shape;5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75" y="6095856"/>
            <a:ext cx="611175" cy="624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0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0"/>
          <p:cNvSpPr/>
          <p:nvPr/>
        </p:nvSpPr>
        <p:spPr>
          <a:xfrm>
            <a:off x="7162803" y="6318250"/>
            <a:ext cx="1368425" cy="4318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0"/>
          <p:cNvSpPr/>
          <p:nvPr/>
        </p:nvSpPr>
        <p:spPr>
          <a:xfrm>
            <a:off x="0" y="6508756"/>
            <a:ext cx="9144000" cy="358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0"/>
          <p:cNvSpPr/>
          <p:nvPr/>
        </p:nvSpPr>
        <p:spPr>
          <a:xfrm>
            <a:off x="0" y="6461125"/>
            <a:ext cx="9144000" cy="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0"/>
          <p:cNvSpPr/>
          <p:nvPr/>
        </p:nvSpPr>
        <p:spPr>
          <a:xfrm>
            <a:off x="0" y="6462719"/>
            <a:ext cx="9144000" cy="47625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0"/>
          <p:cNvSpPr/>
          <p:nvPr/>
        </p:nvSpPr>
        <p:spPr>
          <a:xfrm>
            <a:off x="7185028" y="6343650"/>
            <a:ext cx="1325563" cy="37623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8" name="Google Shape;608;p30"/>
          <p:cNvGrpSpPr/>
          <p:nvPr/>
        </p:nvGrpSpPr>
        <p:grpSpPr>
          <a:xfrm>
            <a:off x="8791578" y="5957888"/>
            <a:ext cx="227013" cy="425450"/>
            <a:chOff x="3424" y="1911"/>
            <a:chExt cx="318" cy="590"/>
          </a:xfrm>
        </p:grpSpPr>
        <p:sp>
          <p:nvSpPr>
            <p:cNvPr id="609" name="Google Shape;609;p30"/>
            <p:cNvSpPr/>
            <p:nvPr/>
          </p:nvSpPr>
          <p:spPr>
            <a:xfrm>
              <a:off x="3424" y="2069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3424" y="2228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3424" y="1911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3424" y="2387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30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19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30"/>
          <p:cNvSpPr/>
          <p:nvPr/>
        </p:nvSpPr>
        <p:spPr>
          <a:xfrm>
            <a:off x="154878" y="6751"/>
            <a:ext cx="754063" cy="754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15" name="Google Shape;615;p30"/>
          <p:cNvSpPr/>
          <p:nvPr/>
        </p:nvSpPr>
        <p:spPr>
          <a:xfrm>
            <a:off x="0" y="2079"/>
            <a:ext cx="1835697" cy="6435978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0"/>
          <p:cNvSpPr/>
          <p:nvPr/>
        </p:nvSpPr>
        <p:spPr>
          <a:xfrm>
            <a:off x="107504" y="1845965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107504" y="2710061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115379" y="3501008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30"/>
          <p:cNvSpPr/>
          <p:nvPr/>
        </p:nvSpPr>
        <p:spPr>
          <a:xfrm>
            <a:off x="115379" y="4365104"/>
            <a:ext cx="1512168" cy="648072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30"/>
          <p:cNvSpPr txBox="1"/>
          <p:nvPr/>
        </p:nvSpPr>
        <p:spPr>
          <a:xfrm>
            <a:off x="1533798" y="6490494"/>
            <a:ext cx="5930903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621" name="Google Shape;621;p30"/>
          <p:cNvSpPr/>
          <p:nvPr/>
        </p:nvSpPr>
        <p:spPr>
          <a:xfrm>
            <a:off x="107504" y="1020059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30"/>
          <p:cNvSpPr txBox="1"/>
          <p:nvPr/>
        </p:nvSpPr>
        <p:spPr>
          <a:xfrm>
            <a:off x="1992368" y="306091"/>
            <a:ext cx="6552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de contrôle du candidat dans un examen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3" name="Google Shape;623;p30"/>
          <p:cNvSpPr txBox="1"/>
          <p:nvPr/>
        </p:nvSpPr>
        <p:spPr>
          <a:xfrm>
            <a:off x="2139505" y="1567295"/>
            <a:ext cx="6552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Scénario 1: Candidat essaye de quitter son poste de travail</a:t>
            </a:r>
            <a:endParaRPr sz="2500"/>
          </a:p>
        </p:txBody>
      </p:sp>
      <p:pic>
        <p:nvPicPr>
          <p:cNvPr id="624" name="Google Shape;6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75" y="6095856"/>
            <a:ext cx="611175" cy="62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3822" y="2581595"/>
            <a:ext cx="4417944" cy="336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1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1"/>
          <p:cNvSpPr/>
          <p:nvPr/>
        </p:nvSpPr>
        <p:spPr>
          <a:xfrm>
            <a:off x="7162803" y="6318250"/>
            <a:ext cx="1368425" cy="4318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1"/>
          <p:cNvSpPr/>
          <p:nvPr/>
        </p:nvSpPr>
        <p:spPr>
          <a:xfrm>
            <a:off x="0" y="6508756"/>
            <a:ext cx="9144000" cy="358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1"/>
          <p:cNvSpPr/>
          <p:nvPr/>
        </p:nvSpPr>
        <p:spPr>
          <a:xfrm>
            <a:off x="0" y="6461125"/>
            <a:ext cx="9144000" cy="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1"/>
          <p:cNvSpPr/>
          <p:nvPr/>
        </p:nvSpPr>
        <p:spPr>
          <a:xfrm>
            <a:off x="0" y="6462719"/>
            <a:ext cx="9144000" cy="47625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1"/>
          <p:cNvSpPr/>
          <p:nvPr/>
        </p:nvSpPr>
        <p:spPr>
          <a:xfrm>
            <a:off x="7185028" y="6343650"/>
            <a:ext cx="1325563" cy="37623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6" name="Google Shape;636;p31"/>
          <p:cNvGrpSpPr/>
          <p:nvPr/>
        </p:nvGrpSpPr>
        <p:grpSpPr>
          <a:xfrm>
            <a:off x="8791578" y="5957888"/>
            <a:ext cx="227013" cy="425450"/>
            <a:chOff x="3424" y="1911"/>
            <a:chExt cx="318" cy="590"/>
          </a:xfrm>
        </p:grpSpPr>
        <p:sp>
          <p:nvSpPr>
            <p:cNvPr id="637" name="Google Shape;637;p31"/>
            <p:cNvSpPr/>
            <p:nvPr/>
          </p:nvSpPr>
          <p:spPr>
            <a:xfrm>
              <a:off x="3424" y="2069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424" y="2228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3424" y="1911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3424" y="2387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1" name="Google Shape;641;p31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20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1"/>
          <p:cNvSpPr/>
          <p:nvPr/>
        </p:nvSpPr>
        <p:spPr>
          <a:xfrm>
            <a:off x="154878" y="6751"/>
            <a:ext cx="754063" cy="754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43" name="Google Shape;643;p31"/>
          <p:cNvSpPr/>
          <p:nvPr/>
        </p:nvSpPr>
        <p:spPr>
          <a:xfrm>
            <a:off x="0" y="2079"/>
            <a:ext cx="1835697" cy="6435978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1"/>
          <p:cNvSpPr/>
          <p:nvPr/>
        </p:nvSpPr>
        <p:spPr>
          <a:xfrm>
            <a:off x="107504" y="1845965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645" name="Google Shape;645;p31"/>
          <p:cNvSpPr/>
          <p:nvPr/>
        </p:nvSpPr>
        <p:spPr>
          <a:xfrm>
            <a:off x="107504" y="2710061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646" name="Google Shape;646;p31"/>
          <p:cNvSpPr/>
          <p:nvPr/>
        </p:nvSpPr>
        <p:spPr>
          <a:xfrm>
            <a:off x="115379" y="3501008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7" name="Google Shape;647;p31"/>
          <p:cNvSpPr/>
          <p:nvPr/>
        </p:nvSpPr>
        <p:spPr>
          <a:xfrm>
            <a:off x="115379" y="4365104"/>
            <a:ext cx="1512168" cy="648072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31"/>
          <p:cNvSpPr txBox="1"/>
          <p:nvPr/>
        </p:nvSpPr>
        <p:spPr>
          <a:xfrm>
            <a:off x="1533798" y="6490494"/>
            <a:ext cx="5930903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649" name="Google Shape;649;p31"/>
          <p:cNvSpPr/>
          <p:nvPr/>
        </p:nvSpPr>
        <p:spPr>
          <a:xfrm>
            <a:off x="107504" y="1020059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31"/>
          <p:cNvSpPr txBox="1"/>
          <p:nvPr/>
        </p:nvSpPr>
        <p:spPr>
          <a:xfrm>
            <a:off x="1992368" y="306091"/>
            <a:ext cx="6552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de contrôle du candidat dans un examen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1" name="Google Shape;6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75" y="6095856"/>
            <a:ext cx="611175" cy="624042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31"/>
          <p:cNvSpPr txBox="1"/>
          <p:nvPr/>
        </p:nvSpPr>
        <p:spPr>
          <a:xfrm>
            <a:off x="2139505" y="1567295"/>
            <a:ext cx="6552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Scénario 2: Une personne non autorisée à été détectée par notre système</a:t>
            </a:r>
            <a:endParaRPr sz="2500"/>
          </a:p>
        </p:txBody>
      </p:sp>
      <p:pic>
        <p:nvPicPr>
          <p:cNvPr id="653" name="Google Shape;65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5850" y="2572350"/>
            <a:ext cx="3935575" cy="3385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7162803" y="6318250"/>
            <a:ext cx="1368425" cy="4318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0" y="6508756"/>
            <a:ext cx="9144000" cy="358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0" y="6461125"/>
            <a:ext cx="9144000" cy="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0" y="6462719"/>
            <a:ext cx="9144000" cy="47625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7185028" y="6343650"/>
            <a:ext cx="1325563" cy="37623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14"/>
          <p:cNvGrpSpPr/>
          <p:nvPr/>
        </p:nvGrpSpPr>
        <p:grpSpPr>
          <a:xfrm>
            <a:off x="8791578" y="5957888"/>
            <a:ext cx="227013" cy="425450"/>
            <a:chOff x="3424" y="1911"/>
            <a:chExt cx="318" cy="590"/>
          </a:xfrm>
        </p:grpSpPr>
        <p:sp>
          <p:nvSpPr>
            <p:cNvPr id="121" name="Google Shape;121;p14"/>
            <p:cNvSpPr/>
            <p:nvPr/>
          </p:nvSpPr>
          <p:spPr>
            <a:xfrm>
              <a:off x="3424" y="2069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3424" y="2228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3424" y="1911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3424" y="2387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14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107950" y="6634698"/>
            <a:ext cx="92075" cy="92075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218728" y="188640"/>
            <a:ext cx="3168300" cy="461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cap="small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Plan</a:t>
            </a:r>
            <a:endParaRPr sz="2400" cap="small">
              <a:solidFill>
                <a:srgbClr val="FFFFFF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2422359" y="1952876"/>
            <a:ext cx="4194600" cy="507900"/>
          </a:xfrm>
          <a:prstGeom prst="roundRect">
            <a:avLst>
              <a:gd fmla="val 50000" name="adj"/>
            </a:avLst>
          </a:prstGeom>
          <a:solidFill>
            <a:srgbClr val="B7CCE4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  <a:reflection blurRad="0" dir="0" dist="0" endA="300" endPos="35000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Etude Préalable</a:t>
            </a:r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2411888" y="2744964"/>
            <a:ext cx="4262400" cy="507900"/>
          </a:xfrm>
          <a:prstGeom prst="roundRect">
            <a:avLst>
              <a:gd fmla="val 50000" name="adj"/>
            </a:avLst>
          </a:prstGeom>
          <a:solidFill>
            <a:srgbClr val="B7CCE4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  <a:reflection blurRad="0" dir="0" dist="0" endA="300" endPos="35000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Analyse et conception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2414635" y="3537052"/>
            <a:ext cx="4274400" cy="507900"/>
          </a:xfrm>
          <a:prstGeom prst="roundRect">
            <a:avLst>
              <a:gd fmla="val 50000" name="adj"/>
            </a:avLst>
          </a:prstGeom>
          <a:solidFill>
            <a:srgbClr val="B7CCE4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  <a:reflection blurRad="0" dir="0" dist="0" endA="300" endPos="35000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Dossier technique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2486641" y="4329140"/>
            <a:ext cx="4218600" cy="507900"/>
          </a:xfrm>
          <a:prstGeom prst="roundRect">
            <a:avLst>
              <a:gd fmla="val 50000" name="adj"/>
            </a:avLst>
          </a:prstGeom>
          <a:solidFill>
            <a:srgbClr val="B7CCE4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  <a:reflection blurRad="0" dir="0" dist="0" endA="300" endPos="35000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Réalisation et mise en œuvre</a:t>
            </a: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2445722" y="1228852"/>
            <a:ext cx="4194600" cy="507900"/>
          </a:xfrm>
          <a:prstGeom prst="roundRect">
            <a:avLst>
              <a:gd fmla="val 50000" name="adj"/>
            </a:avLst>
          </a:prstGeom>
          <a:solidFill>
            <a:srgbClr val="B7CCE4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  <a:reflection blurRad="0" dir="0" dist="0" endA="300" endPos="35000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Contexte général du projet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1431925" y="6463729"/>
            <a:ext cx="5930903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2513516" y="5121228"/>
            <a:ext cx="4218600" cy="507900"/>
          </a:xfrm>
          <a:prstGeom prst="roundRect">
            <a:avLst>
              <a:gd fmla="val 50000" name="adj"/>
            </a:avLst>
          </a:prstGeom>
          <a:solidFill>
            <a:srgbClr val="B7CCE4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  <a:reflection blurRad="0" dir="0" dist="0" endA="300" endPos="35000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Conclusion générale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575" y="5795969"/>
            <a:ext cx="904875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2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2"/>
          <p:cNvSpPr/>
          <p:nvPr/>
        </p:nvSpPr>
        <p:spPr>
          <a:xfrm>
            <a:off x="7162803" y="6318250"/>
            <a:ext cx="1368300" cy="431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2"/>
          <p:cNvSpPr/>
          <p:nvPr/>
        </p:nvSpPr>
        <p:spPr>
          <a:xfrm>
            <a:off x="0" y="6508756"/>
            <a:ext cx="9144000" cy="3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2"/>
          <p:cNvSpPr/>
          <p:nvPr/>
        </p:nvSpPr>
        <p:spPr>
          <a:xfrm>
            <a:off x="0" y="6461125"/>
            <a:ext cx="9144000" cy="40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32"/>
          <p:cNvSpPr/>
          <p:nvPr/>
        </p:nvSpPr>
        <p:spPr>
          <a:xfrm>
            <a:off x="0" y="6462719"/>
            <a:ext cx="9144000" cy="47700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2"/>
          <p:cNvSpPr/>
          <p:nvPr/>
        </p:nvSpPr>
        <p:spPr>
          <a:xfrm>
            <a:off x="7185028" y="6343650"/>
            <a:ext cx="1325700" cy="376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4" name="Google Shape;664;p32"/>
          <p:cNvGrpSpPr/>
          <p:nvPr/>
        </p:nvGrpSpPr>
        <p:grpSpPr>
          <a:xfrm>
            <a:off x="8791578" y="5957888"/>
            <a:ext cx="214163" cy="343244"/>
            <a:chOff x="3424" y="1911"/>
            <a:chExt cx="300" cy="476"/>
          </a:xfrm>
        </p:grpSpPr>
        <p:sp>
          <p:nvSpPr>
            <p:cNvPr id="665" name="Google Shape;665;p32"/>
            <p:cNvSpPr/>
            <p:nvPr/>
          </p:nvSpPr>
          <p:spPr>
            <a:xfrm>
              <a:off x="3424" y="2069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3424" y="2228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3424" y="1911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3424" y="2387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32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21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2"/>
          <p:cNvSpPr/>
          <p:nvPr/>
        </p:nvSpPr>
        <p:spPr>
          <a:xfrm>
            <a:off x="154878" y="6751"/>
            <a:ext cx="754200" cy="75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71" name="Google Shape;671;p32"/>
          <p:cNvSpPr/>
          <p:nvPr/>
        </p:nvSpPr>
        <p:spPr>
          <a:xfrm>
            <a:off x="0" y="2079"/>
            <a:ext cx="1835700" cy="6435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2"/>
          <p:cNvSpPr/>
          <p:nvPr/>
        </p:nvSpPr>
        <p:spPr>
          <a:xfrm>
            <a:off x="107504" y="1845965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673" name="Google Shape;673;p32"/>
          <p:cNvSpPr/>
          <p:nvPr/>
        </p:nvSpPr>
        <p:spPr>
          <a:xfrm>
            <a:off x="107504" y="2710061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674" name="Google Shape;674;p32"/>
          <p:cNvSpPr/>
          <p:nvPr/>
        </p:nvSpPr>
        <p:spPr>
          <a:xfrm>
            <a:off x="115379" y="3501008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32"/>
          <p:cNvSpPr/>
          <p:nvPr/>
        </p:nvSpPr>
        <p:spPr>
          <a:xfrm>
            <a:off x="115379" y="4365104"/>
            <a:ext cx="1512300" cy="648000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32"/>
          <p:cNvSpPr txBox="1"/>
          <p:nvPr/>
        </p:nvSpPr>
        <p:spPr>
          <a:xfrm>
            <a:off x="1533798" y="6490494"/>
            <a:ext cx="59310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677" name="Google Shape;677;p32"/>
          <p:cNvSpPr/>
          <p:nvPr/>
        </p:nvSpPr>
        <p:spPr>
          <a:xfrm>
            <a:off x="107504" y="1020059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32"/>
          <p:cNvSpPr txBox="1"/>
          <p:nvPr/>
        </p:nvSpPr>
        <p:spPr>
          <a:xfrm>
            <a:off x="1992368" y="306091"/>
            <a:ext cx="6552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de contrôle du candidat dans un examen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9" name="Google Shape;6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75" y="6095856"/>
            <a:ext cx="611175" cy="624042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32"/>
          <p:cNvSpPr txBox="1"/>
          <p:nvPr/>
        </p:nvSpPr>
        <p:spPr>
          <a:xfrm>
            <a:off x="2139505" y="1567295"/>
            <a:ext cx="6552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Scénario 3: Un objet non autorisé à été détecter par notre système</a:t>
            </a:r>
            <a:endParaRPr sz="2500"/>
          </a:p>
        </p:txBody>
      </p:sp>
      <p:pic>
        <p:nvPicPr>
          <p:cNvPr id="681" name="Google Shape;68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9822" y="2470395"/>
            <a:ext cx="4631960" cy="358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3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33"/>
          <p:cNvSpPr/>
          <p:nvPr/>
        </p:nvSpPr>
        <p:spPr>
          <a:xfrm>
            <a:off x="7162803" y="6318250"/>
            <a:ext cx="1368300" cy="431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3"/>
          <p:cNvSpPr/>
          <p:nvPr/>
        </p:nvSpPr>
        <p:spPr>
          <a:xfrm>
            <a:off x="0" y="6508756"/>
            <a:ext cx="9144000" cy="3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33"/>
          <p:cNvSpPr/>
          <p:nvPr/>
        </p:nvSpPr>
        <p:spPr>
          <a:xfrm>
            <a:off x="0" y="6461125"/>
            <a:ext cx="9144000" cy="40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33"/>
          <p:cNvSpPr/>
          <p:nvPr/>
        </p:nvSpPr>
        <p:spPr>
          <a:xfrm>
            <a:off x="0" y="6462719"/>
            <a:ext cx="9144000" cy="47700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3"/>
          <p:cNvSpPr/>
          <p:nvPr/>
        </p:nvSpPr>
        <p:spPr>
          <a:xfrm>
            <a:off x="7185028" y="6343650"/>
            <a:ext cx="1325700" cy="376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2" name="Google Shape;692;p33"/>
          <p:cNvGrpSpPr/>
          <p:nvPr/>
        </p:nvGrpSpPr>
        <p:grpSpPr>
          <a:xfrm>
            <a:off x="8791578" y="5957888"/>
            <a:ext cx="214163" cy="343244"/>
            <a:chOff x="3424" y="1911"/>
            <a:chExt cx="300" cy="476"/>
          </a:xfrm>
        </p:grpSpPr>
        <p:sp>
          <p:nvSpPr>
            <p:cNvPr id="693" name="Google Shape;693;p33"/>
            <p:cNvSpPr/>
            <p:nvPr/>
          </p:nvSpPr>
          <p:spPr>
            <a:xfrm>
              <a:off x="3424" y="2069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3424" y="2228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3424" y="1911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3424" y="2387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7" name="Google Shape;697;p33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22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33"/>
          <p:cNvSpPr/>
          <p:nvPr/>
        </p:nvSpPr>
        <p:spPr>
          <a:xfrm>
            <a:off x="154878" y="6751"/>
            <a:ext cx="754200" cy="75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9" name="Google Shape;699;p33"/>
          <p:cNvSpPr/>
          <p:nvPr/>
        </p:nvSpPr>
        <p:spPr>
          <a:xfrm>
            <a:off x="0" y="2079"/>
            <a:ext cx="1835700" cy="6435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33"/>
          <p:cNvSpPr/>
          <p:nvPr/>
        </p:nvSpPr>
        <p:spPr>
          <a:xfrm>
            <a:off x="107504" y="1845965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701" name="Google Shape;701;p33"/>
          <p:cNvSpPr/>
          <p:nvPr/>
        </p:nvSpPr>
        <p:spPr>
          <a:xfrm>
            <a:off x="107504" y="2710061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702" name="Google Shape;702;p33"/>
          <p:cNvSpPr/>
          <p:nvPr/>
        </p:nvSpPr>
        <p:spPr>
          <a:xfrm>
            <a:off x="115379" y="3501008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33"/>
          <p:cNvSpPr/>
          <p:nvPr/>
        </p:nvSpPr>
        <p:spPr>
          <a:xfrm>
            <a:off x="115379" y="4365104"/>
            <a:ext cx="1512300" cy="648000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33"/>
          <p:cNvSpPr txBox="1"/>
          <p:nvPr/>
        </p:nvSpPr>
        <p:spPr>
          <a:xfrm>
            <a:off x="1533798" y="6490494"/>
            <a:ext cx="59310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705" name="Google Shape;705;p33"/>
          <p:cNvSpPr/>
          <p:nvPr/>
        </p:nvSpPr>
        <p:spPr>
          <a:xfrm>
            <a:off x="107504" y="1020059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33"/>
          <p:cNvSpPr txBox="1"/>
          <p:nvPr/>
        </p:nvSpPr>
        <p:spPr>
          <a:xfrm>
            <a:off x="1992368" y="306091"/>
            <a:ext cx="6552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de contrôle du candidat dans un examen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7" name="Google Shape;707;p33"/>
          <p:cNvSpPr txBox="1"/>
          <p:nvPr/>
        </p:nvSpPr>
        <p:spPr>
          <a:xfrm>
            <a:off x="2139505" y="1567295"/>
            <a:ext cx="6552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Extension</a:t>
            </a:r>
            <a:r>
              <a:rPr b="1" lang="fr-FR" sz="25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Système n’arrive plus à détecter sa composante mobile.</a:t>
            </a:r>
            <a:endParaRPr sz="2500"/>
          </a:p>
        </p:txBody>
      </p:sp>
      <p:pic>
        <p:nvPicPr>
          <p:cNvPr id="708" name="Google Shape;70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75" y="6095856"/>
            <a:ext cx="611175" cy="62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3825" y="2581595"/>
            <a:ext cx="4491375" cy="3361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4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4"/>
          <p:cNvSpPr/>
          <p:nvPr/>
        </p:nvSpPr>
        <p:spPr>
          <a:xfrm>
            <a:off x="7162803" y="6318250"/>
            <a:ext cx="1368425" cy="4318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34"/>
          <p:cNvSpPr/>
          <p:nvPr/>
        </p:nvSpPr>
        <p:spPr>
          <a:xfrm>
            <a:off x="0" y="6508756"/>
            <a:ext cx="9144000" cy="358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34"/>
          <p:cNvSpPr/>
          <p:nvPr/>
        </p:nvSpPr>
        <p:spPr>
          <a:xfrm>
            <a:off x="0" y="6461125"/>
            <a:ext cx="9144000" cy="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34"/>
          <p:cNvSpPr/>
          <p:nvPr/>
        </p:nvSpPr>
        <p:spPr>
          <a:xfrm>
            <a:off x="0" y="6462719"/>
            <a:ext cx="9144000" cy="47625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34"/>
          <p:cNvSpPr/>
          <p:nvPr/>
        </p:nvSpPr>
        <p:spPr>
          <a:xfrm>
            <a:off x="7185028" y="6343650"/>
            <a:ext cx="1325563" cy="37623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0" name="Google Shape;720;p34"/>
          <p:cNvGrpSpPr/>
          <p:nvPr/>
        </p:nvGrpSpPr>
        <p:grpSpPr>
          <a:xfrm>
            <a:off x="8791578" y="5957888"/>
            <a:ext cx="227013" cy="425450"/>
            <a:chOff x="3424" y="1911"/>
            <a:chExt cx="318" cy="590"/>
          </a:xfrm>
        </p:grpSpPr>
        <p:sp>
          <p:nvSpPr>
            <p:cNvPr id="721" name="Google Shape;721;p34"/>
            <p:cNvSpPr/>
            <p:nvPr/>
          </p:nvSpPr>
          <p:spPr>
            <a:xfrm>
              <a:off x="3424" y="2069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424" y="2228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424" y="1911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424" y="2387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5" name="Google Shape;725;p34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23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34"/>
          <p:cNvSpPr/>
          <p:nvPr/>
        </p:nvSpPr>
        <p:spPr>
          <a:xfrm>
            <a:off x="154878" y="6751"/>
            <a:ext cx="754063" cy="754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7" name="Google Shape;727;p34"/>
          <p:cNvSpPr/>
          <p:nvPr/>
        </p:nvSpPr>
        <p:spPr>
          <a:xfrm>
            <a:off x="0" y="2079"/>
            <a:ext cx="1835697" cy="6435978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34"/>
          <p:cNvSpPr/>
          <p:nvPr/>
        </p:nvSpPr>
        <p:spPr>
          <a:xfrm>
            <a:off x="107504" y="1845965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729" name="Google Shape;729;p34"/>
          <p:cNvSpPr/>
          <p:nvPr/>
        </p:nvSpPr>
        <p:spPr>
          <a:xfrm>
            <a:off x="107504" y="2710061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730" name="Google Shape;730;p34"/>
          <p:cNvSpPr/>
          <p:nvPr/>
        </p:nvSpPr>
        <p:spPr>
          <a:xfrm>
            <a:off x="115379" y="3501008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34"/>
          <p:cNvSpPr/>
          <p:nvPr/>
        </p:nvSpPr>
        <p:spPr>
          <a:xfrm>
            <a:off x="115379" y="4365104"/>
            <a:ext cx="1512168" cy="648072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2" name="Google Shape;732;p34"/>
          <p:cNvSpPr txBox="1"/>
          <p:nvPr/>
        </p:nvSpPr>
        <p:spPr>
          <a:xfrm>
            <a:off x="1533798" y="6490494"/>
            <a:ext cx="5930903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733" name="Google Shape;733;p34"/>
          <p:cNvSpPr/>
          <p:nvPr/>
        </p:nvSpPr>
        <p:spPr>
          <a:xfrm>
            <a:off x="107504" y="1020059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4" name="Google Shape;734;p34"/>
          <p:cNvSpPr txBox="1"/>
          <p:nvPr/>
        </p:nvSpPr>
        <p:spPr>
          <a:xfrm>
            <a:off x="2352356" y="2635293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6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SIMULATION</a:t>
            </a:r>
            <a:endParaRPr/>
          </a:p>
        </p:txBody>
      </p:sp>
      <p:sp>
        <p:nvSpPr>
          <p:cNvPr id="735" name="Google Shape;735;p34"/>
          <p:cNvSpPr/>
          <p:nvPr/>
        </p:nvSpPr>
        <p:spPr>
          <a:xfrm>
            <a:off x="505895" y="5293568"/>
            <a:ext cx="1080120" cy="432048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B7CCE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Simulation</a:t>
            </a:r>
            <a:endParaRPr/>
          </a:p>
        </p:txBody>
      </p:sp>
      <p:cxnSp>
        <p:nvCxnSpPr>
          <p:cNvPr id="736" name="Google Shape;736;p34"/>
          <p:cNvCxnSpPr/>
          <p:nvPr/>
        </p:nvCxnSpPr>
        <p:spPr>
          <a:xfrm>
            <a:off x="395536" y="5320273"/>
            <a:ext cx="0" cy="432048"/>
          </a:xfrm>
          <a:prstGeom prst="straightConnector1">
            <a:avLst/>
          </a:prstGeom>
          <a:noFill/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cxnSp>
      <p:pic>
        <p:nvPicPr>
          <p:cNvPr id="737" name="Google Shape;7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75" y="6095856"/>
            <a:ext cx="611175" cy="624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5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35"/>
          <p:cNvSpPr/>
          <p:nvPr/>
        </p:nvSpPr>
        <p:spPr>
          <a:xfrm>
            <a:off x="7162803" y="6318250"/>
            <a:ext cx="1368425" cy="4318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35"/>
          <p:cNvSpPr/>
          <p:nvPr/>
        </p:nvSpPr>
        <p:spPr>
          <a:xfrm>
            <a:off x="0" y="6508756"/>
            <a:ext cx="9144000" cy="358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35"/>
          <p:cNvSpPr/>
          <p:nvPr/>
        </p:nvSpPr>
        <p:spPr>
          <a:xfrm>
            <a:off x="0" y="6461125"/>
            <a:ext cx="9144000" cy="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35"/>
          <p:cNvSpPr/>
          <p:nvPr/>
        </p:nvSpPr>
        <p:spPr>
          <a:xfrm>
            <a:off x="0" y="6462719"/>
            <a:ext cx="9144000" cy="47625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35"/>
          <p:cNvSpPr/>
          <p:nvPr/>
        </p:nvSpPr>
        <p:spPr>
          <a:xfrm>
            <a:off x="7185028" y="6343650"/>
            <a:ext cx="1325563" cy="37623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8" name="Google Shape;748;p35"/>
          <p:cNvGrpSpPr/>
          <p:nvPr/>
        </p:nvGrpSpPr>
        <p:grpSpPr>
          <a:xfrm>
            <a:off x="8791578" y="5957888"/>
            <a:ext cx="227013" cy="425450"/>
            <a:chOff x="3424" y="1911"/>
            <a:chExt cx="318" cy="590"/>
          </a:xfrm>
        </p:grpSpPr>
        <p:sp>
          <p:nvSpPr>
            <p:cNvPr id="749" name="Google Shape;749;p35"/>
            <p:cNvSpPr/>
            <p:nvPr/>
          </p:nvSpPr>
          <p:spPr>
            <a:xfrm>
              <a:off x="3424" y="2069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3424" y="2228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3424" y="1911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3424" y="2387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3" name="Google Shape;753;p35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24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5"/>
          <p:cNvSpPr txBox="1"/>
          <p:nvPr/>
        </p:nvSpPr>
        <p:spPr>
          <a:xfrm>
            <a:off x="1533798" y="6490494"/>
            <a:ext cx="5930903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755" name="Google Shape;755;p35"/>
          <p:cNvSpPr txBox="1"/>
          <p:nvPr/>
        </p:nvSpPr>
        <p:spPr>
          <a:xfrm>
            <a:off x="1222885" y="2708920"/>
            <a:ext cx="6552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600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 GENERALE</a:t>
            </a:r>
            <a:endParaRPr/>
          </a:p>
        </p:txBody>
      </p:sp>
      <p:pic>
        <p:nvPicPr>
          <p:cNvPr id="756" name="Google Shape;7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75" y="6095856"/>
            <a:ext cx="611175" cy="624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7162803" y="6318250"/>
            <a:ext cx="1368425" cy="4318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0" y="6508756"/>
            <a:ext cx="9144000" cy="358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0" y="6461125"/>
            <a:ext cx="9144000" cy="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0" y="6462719"/>
            <a:ext cx="9144000" cy="47625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7185028" y="6343650"/>
            <a:ext cx="1325563" cy="37623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15"/>
          <p:cNvGrpSpPr/>
          <p:nvPr/>
        </p:nvGrpSpPr>
        <p:grpSpPr>
          <a:xfrm>
            <a:off x="8791578" y="5957888"/>
            <a:ext cx="227013" cy="425450"/>
            <a:chOff x="3424" y="1911"/>
            <a:chExt cx="318" cy="590"/>
          </a:xfrm>
        </p:grpSpPr>
        <p:sp>
          <p:nvSpPr>
            <p:cNvPr id="148" name="Google Shape;148;p15"/>
            <p:cNvSpPr/>
            <p:nvPr/>
          </p:nvSpPr>
          <p:spPr>
            <a:xfrm>
              <a:off x="3424" y="2069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3424" y="2228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3424" y="1911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424" y="2387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15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154878" y="6751"/>
            <a:ext cx="754063" cy="754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-1" y="0"/>
            <a:ext cx="1835697" cy="644272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107504" y="476672"/>
            <a:ext cx="1512168" cy="648072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107504" y="2742738"/>
            <a:ext cx="1512168" cy="648072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107504" y="3534826"/>
            <a:ext cx="1512168" cy="648072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107504" y="4398922"/>
            <a:ext cx="1512168" cy="648072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107504" y="5263018"/>
            <a:ext cx="1512168" cy="648072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539552" y="1471638"/>
            <a:ext cx="1080000" cy="432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B7CCE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Présentation du projet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15"/>
          <p:cNvCxnSpPr/>
          <p:nvPr/>
        </p:nvCxnSpPr>
        <p:spPr>
          <a:xfrm rot="5400000">
            <a:off x="-324544" y="1916262"/>
            <a:ext cx="1440160" cy="0"/>
          </a:xfrm>
          <a:prstGeom prst="straightConnector1">
            <a:avLst/>
          </a:prstGeom>
          <a:noFill/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cxnSp>
      <p:sp>
        <p:nvSpPr>
          <p:cNvPr id="162" name="Google Shape;162;p15"/>
          <p:cNvSpPr/>
          <p:nvPr/>
        </p:nvSpPr>
        <p:spPr>
          <a:xfrm>
            <a:off x="562922" y="2196314"/>
            <a:ext cx="1080120" cy="432048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B7CCE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Conduite du projet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5"/>
          <p:cNvSpPr txBox="1"/>
          <p:nvPr/>
        </p:nvSpPr>
        <p:spPr>
          <a:xfrm>
            <a:off x="1533798" y="6490494"/>
            <a:ext cx="5930903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2134725" y="1471650"/>
            <a:ext cx="6398100" cy="1689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54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1587" lvl="1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Système Anti Fraude de contrôle des candidats durant la passation d’examen</a:t>
            </a: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1588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4253738" y="3774500"/>
            <a:ext cx="1368300" cy="1040100"/>
          </a:xfrm>
          <a:prstGeom prst="roundRect">
            <a:avLst>
              <a:gd fmla="val 16667" name="adj"/>
            </a:avLst>
          </a:prstGeom>
          <a:solidFill>
            <a:srgbClr val="BFBFB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1588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Déplacement du candidat durant l’examen</a:t>
            </a:r>
            <a:endParaRPr b="0" i="0" sz="13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6481950" y="3737750"/>
            <a:ext cx="1649700" cy="1113600"/>
          </a:xfrm>
          <a:prstGeom prst="roundRect">
            <a:avLst>
              <a:gd fmla="val 16667" name="adj"/>
            </a:avLst>
          </a:prstGeom>
          <a:solidFill>
            <a:srgbClr val="BFBFB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1588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Détection de la présence des personnes non </a:t>
            </a:r>
            <a:r>
              <a:rPr lang="fr-FR" sz="13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autorisés</a:t>
            </a:r>
            <a:r>
              <a:rPr lang="fr-FR" sz="13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 durant l’examen</a:t>
            </a:r>
            <a:endParaRPr b="0" i="0" sz="13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2187700" y="3774500"/>
            <a:ext cx="1368300" cy="1040100"/>
          </a:xfrm>
          <a:prstGeom prst="roundRect">
            <a:avLst>
              <a:gd fmla="val 16667" name="adj"/>
            </a:avLst>
          </a:prstGeom>
          <a:solidFill>
            <a:srgbClr val="BFBFB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1588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Détection des objets interdits durant l’examen</a:t>
            </a:r>
            <a:endParaRPr b="0" i="0" sz="13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2727845" y="3270780"/>
            <a:ext cx="288000" cy="394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7162790" y="3252388"/>
            <a:ext cx="288000" cy="394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575" y="5795969"/>
            <a:ext cx="90487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5"/>
          <p:cNvSpPr/>
          <p:nvPr/>
        </p:nvSpPr>
        <p:spPr>
          <a:xfrm>
            <a:off x="4793895" y="3270780"/>
            <a:ext cx="288000" cy="394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/>
          <p:nvPr/>
        </p:nvSpPr>
        <p:spPr>
          <a:xfrm>
            <a:off x="7162803" y="6318250"/>
            <a:ext cx="1368300" cy="431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0" y="6508756"/>
            <a:ext cx="9144000" cy="3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0" y="6461125"/>
            <a:ext cx="9144000" cy="40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0" y="6462719"/>
            <a:ext cx="9144000" cy="47700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7185028" y="6343650"/>
            <a:ext cx="1325700" cy="376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16"/>
          <p:cNvGrpSpPr/>
          <p:nvPr/>
        </p:nvGrpSpPr>
        <p:grpSpPr>
          <a:xfrm>
            <a:off x="8791578" y="5957888"/>
            <a:ext cx="214163" cy="343244"/>
            <a:chOff x="3424" y="1911"/>
            <a:chExt cx="300" cy="476"/>
          </a:xfrm>
        </p:grpSpPr>
        <p:sp>
          <p:nvSpPr>
            <p:cNvPr id="184" name="Google Shape;184;p16"/>
            <p:cNvSpPr/>
            <p:nvPr/>
          </p:nvSpPr>
          <p:spPr>
            <a:xfrm>
              <a:off x="3424" y="2069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3424" y="2228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3424" y="1911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3424" y="2387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16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154878" y="6751"/>
            <a:ext cx="754200" cy="75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0" name="Google Shape;190;p16"/>
          <p:cNvSpPr/>
          <p:nvPr/>
        </p:nvSpPr>
        <p:spPr>
          <a:xfrm>
            <a:off x="-1" y="6752"/>
            <a:ext cx="1835700" cy="6435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107504" y="2708920"/>
            <a:ext cx="1512300" cy="648000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192" name="Google Shape;192;p16"/>
          <p:cNvSpPr/>
          <p:nvPr/>
        </p:nvSpPr>
        <p:spPr>
          <a:xfrm>
            <a:off x="107504" y="3501008"/>
            <a:ext cx="1512300" cy="648000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107504" y="4365104"/>
            <a:ext cx="1512300" cy="648000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107504" y="5229200"/>
            <a:ext cx="1512300" cy="648000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5" name="Google Shape;195;p16"/>
          <p:cNvCxnSpPr/>
          <p:nvPr/>
        </p:nvCxnSpPr>
        <p:spPr>
          <a:xfrm rot="5400000">
            <a:off x="-324614" y="1882514"/>
            <a:ext cx="1440300" cy="0"/>
          </a:xfrm>
          <a:prstGeom prst="straightConnector1">
            <a:avLst/>
          </a:prstGeom>
          <a:noFill/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cxnSp>
      <p:sp>
        <p:nvSpPr>
          <p:cNvPr id="196" name="Google Shape;196;p16"/>
          <p:cNvSpPr txBox="1"/>
          <p:nvPr/>
        </p:nvSpPr>
        <p:spPr>
          <a:xfrm>
            <a:off x="1533798" y="6490494"/>
            <a:ext cx="59310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197" name="Google Shape;197;p16"/>
          <p:cNvSpPr txBox="1"/>
          <p:nvPr/>
        </p:nvSpPr>
        <p:spPr>
          <a:xfrm>
            <a:off x="2195736" y="327678"/>
            <a:ext cx="655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latin typeface="Times New Roman"/>
                <a:ea typeface="Times New Roman"/>
                <a:cs typeface="Times New Roman"/>
                <a:sym typeface="Times New Roman"/>
              </a:rPr>
              <a:t>Planification de travail</a:t>
            </a: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107504" y="442854"/>
            <a:ext cx="1512300" cy="648000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6"/>
          <p:cNvSpPr/>
          <p:nvPr/>
        </p:nvSpPr>
        <p:spPr>
          <a:xfrm>
            <a:off x="551240" y="1411683"/>
            <a:ext cx="1080000" cy="429900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B7CCE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Présentation du projet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539552" y="2162496"/>
            <a:ext cx="1103400" cy="4401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Conduite du projet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"/>
          <p:cNvSpPr txBox="1"/>
          <p:nvPr/>
        </p:nvSpPr>
        <p:spPr>
          <a:xfrm>
            <a:off x="2591398" y="928685"/>
            <a:ext cx="6552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 de la plateforme </a:t>
            </a:r>
            <a:r>
              <a:rPr lang="fr-FR" sz="2000" u="sng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https://iot.m3la.org/wp-admin/post.php?post=1277&amp;action=edit</a:t>
            </a:r>
            <a:endParaRPr u="sng">
              <a:solidFill>
                <a:srgbClr val="0C0C0C"/>
              </a:solidFill>
            </a:endParaRPr>
          </a:p>
        </p:txBody>
      </p:sp>
      <p:pic>
        <p:nvPicPr>
          <p:cNvPr id="202" name="Google Shape;2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175" y="6174519"/>
            <a:ext cx="611175" cy="62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8741" y="2227987"/>
            <a:ext cx="6752835" cy="29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7162803" y="6318250"/>
            <a:ext cx="1368300" cy="431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7"/>
          <p:cNvSpPr/>
          <p:nvPr/>
        </p:nvSpPr>
        <p:spPr>
          <a:xfrm>
            <a:off x="0" y="6508756"/>
            <a:ext cx="9144000" cy="3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0" y="6461125"/>
            <a:ext cx="9144000" cy="40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0" y="6462719"/>
            <a:ext cx="9144000" cy="47700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7185028" y="6343650"/>
            <a:ext cx="1325700" cy="376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17"/>
          <p:cNvGrpSpPr/>
          <p:nvPr/>
        </p:nvGrpSpPr>
        <p:grpSpPr>
          <a:xfrm>
            <a:off x="8791578" y="5957888"/>
            <a:ext cx="214163" cy="343244"/>
            <a:chOff x="3424" y="1911"/>
            <a:chExt cx="300" cy="476"/>
          </a:xfrm>
        </p:grpSpPr>
        <p:sp>
          <p:nvSpPr>
            <p:cNvPr id="216" name="Google Shape;216;p17"/>
            <p:cNvSpPr/>
            <p:nvPr/>
          </p:nvSpPr>
          <p:spPr>
            <a:xfrm>
              <a:off x="3424" y="2069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3424" y="2228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3424" y="1911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3424" y="2387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p17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154878" y="6751"/>
            <a:ext cx="754200" cy="75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-1" y="6752"/>
            <a:ext cx="1835700" cy="6435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107504" y="2708920"/>
            <a:ext cx="1512300" cy="648000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224" name="Google Shape;224;p17"/>
          <p:cNvSpPr/>
          <p:nvPr/>
        </p:nvSpPr>
        <p:spPr>
          <a:xfrm>
            <a:off x="107504" y="3501008"/>
            <a:ext cx="1512300" cy="648000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225" name="Google Shape;225;p17"/>
          <p:cNvSpPr/>
          <p:nvPr/>
        </p:nvSpPr>
        <p:spPr>
          <a:xfrm>
            <a:off x="107504" y="4365104"/>
            <a:ext cx="1512300" cy="648000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107504" y="5229200"/>
            <a:ext cx="1512300" cy="648000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7" name="Google Shape;227;p17"/>
          <p:cNvCxnSpPr/>
          <p:nvPr/>
        </p:nvCxnSpPr>
        <p:spPr>
          <a:xfrm rot="5400000">
            <a:off x="-324614" y="1882514"/>
            <a:ext cx="1440300" cy="0"/>
          </a:xfrm>
          <a:prstGeom prst="straightConnector1">
            <a:avLst/>
          </a:prstGeom>
          <a:noFill/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cxnSp>
      <p:sp>
        <p:nvSpPr>
          <p:cNvPr id="228" name="Google Shape;228;p17"/>
          <p:cNvSpPr txBox="1"/>
          <p:nvPr/>
        </p:nvSpPr>
        <p:spPr>
          <a:xfrm>
            <a:off x="1533798" y="6490494"/>
            <a:ext cx="59310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2195736" y="327678"/>
            <a:ext cx="655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latin typeface="Times New Roman"/>
                <a:ea typeface="Times New Roman"/>
                <a:cs typeface="Times New Roman"/>
                <a:sym typeface="Times New Roman"/>
              </a:rPr>
              <a:t>Planification de travail</a:t>
            </a:r>
            <a:endParaRPr/>
          </a:p>
        </p:txBody>
      </p:sp>
      <p:sp>
        <p:nvSpPr>
          <p:cNvPr id="230" name="Google Shape;230;p17"/>
          <p:cNvSpPr/>
          <p:nvPr/>
        </p:nvSpPr>
        <p:spPr>
          <a:xfrm>
            <a:off x="107504" y="442854"/>
            <a:ext cx="1512300" cy="648000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7"/>
          <p:cNvSpPr/>
          <p:nvPr/>
        </p:nvSpPr>
        <p:spPr>
          <a:xfrm>
            <a:off x="551240" y="1411683"/>
            <a:ext cx="1080000" cy="429900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B7CCE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Présentation du projet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7"/>
          <p:cNvSpPr/>
          <p:nvPr/>
        </p:nvSpPr>
        <p:spPr>
          <a:xfrm>
            <a:off x="539552" y="2162496"/>
            <a:ext cx="1103400" cy="4401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Conduite du projet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175" y="6174519"/>
            <a:ext cx="611175" cy="62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0274" y="1238953"/>
            <a:ext cx="7003502" cy="397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7162803" y="6318250"/>
            <a:ext cx="1368300" cy="431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0" y="6508756"/>
            <a:ext cx="9144000" cy="3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8"/>
          <p:cNvSpPr/>
          <p:nvPr/>
        </p:nvSpPr>
        <p:spPr>
          <a:xfrm>
            <a:off x="0" y="6461125"/>
            <a:ext cx="9144000" cy="40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0" y="6462719"/>
            <a:ext cx="9144000" cy="47700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7185028" y="6343650"/>
            <a:ext cx="1325700" cy="376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18"/>
          <p:cNvGrpSpPr/>
          <p:nvPr/>
        </p:nvGrpSpPr>
        <p:grpSpPr>
          <a:xfrm>
            <a:off x="8791578" y="5957888"/>
            <a:ext cx="214163" cy="343244"/>
            <a:chOff x="3424" y="1911"/>
            <a:chExt cx="300" cy="476"/>
          </a:xfrm>
        </p:grpSpPr>
        <p:sp>
          <p:nvSpPr>
            <p:cNvPr id="247" name="Google Shape;247;p18"/>
            <p:cNvSpPr/>
            <p:nvPr/>
          </p:nvSpPr>
          <p:spPr>
            <a:xfrm>
              <a:off x="3424" y="2069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3424" y="2228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3424" y="1911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3424" y="2387"/>
              <a:ext cx="300" cy="0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18"/>
          <p:cNvSpPr/>
          <p:nvPr/>
        </p:nvSpPr>
        <p:spPr>
          <a:xfrm>
            <a:off x="8532816" y="6518275"/>
            <a:ext cx="61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154878" y="6751"/>
            <a:ext cx="754200" cy="75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-1" y="6752"/>
            <a:ext cx="1835700" cy="6435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8"/>
          <p:cNvSpPr/>
          <p:nvPr/>
        </p:nvSpPr>
        <p:spPr>
          <a:xfrm>
            <a:off x="107504" y="1412776"/>
            <a:ext cx="1512300" cy="648000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255" name="Google Shape;255;p18"/>
          <p:cNvSpPr/>
          <p:nvPr/>
        </p:nvSpPr>
        <p:spPr>
          <a:xfrm>
            <a:off x="107504" y="3212976"/>
            <a:ext cx="1512300" cy="648000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256" name="Google Shape;256;p18"/>
          <p:cNvSpPr/>
          <p:nvPr/>
        </p:nvSpPr>
        <p:spPr>
          <a:xfrm>
            <a:off x="107504" y="4077072"/>
            <a:ext cx="1512300" cy="648000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107504" y="5013176"/>
            <a:ext cx="1512300" cy="648000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1533798" y="6490494"/>
            <a:ext cx="59310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107504" y="586870"/>
            <a:ext cx="1512300" cy="648000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521831" y="2382102"/>
            <a:ext cx="1080000" cy="432000"/>
          </a:xfrm>
          <a:prstGeom prst="round1Rect">
            <a:avLst>
              <a:gd fmla="val 16667" name="adj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Étude de l’existant </a:t>
            </a:r>
            <a:endParaRPr sz="12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 txBox="1"/>
          <p:nvPr/>
        </p:nvSpPr>
        <p:spPr>
          <a:xfrm>
            <a:off x="2096046" y="673448"/>
            <a:ext cx="655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latin typeface="Times New Roman"/>
                <a:ea typeface="Times New Roman"/>
                <a:cs typeface="Times New Roman"/>
                <a:sym typeface="Times New Roman"/>
              </a:rPr>
              <a:t>Avantages de l’existant</a:t>
            </a:r>
            <a:endParaRPr/>
          </a:p>
        </p:txBody>
      </p:sp>
      <p:cxnSp>
        <p:nvCxnSpPr>
          <p:cNvPr id="262" name="Google Shape;262;p18"/>
          <p:cNvCxnSpPr/>
          <p:nvPr/>
        </p:nvCxnSpPr>
        <p:spPr>
          <a:xfrm>
            <a:off x="2168054" y="1177504"/>
            <a:ext cx="57606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263" name="Google Shape;263;p18"/>
          <p:cNvCxnSpPr/>
          <p:nvPr/>
        </p:nvCxnSpPr>
        <p:spPr>
          <a:xfrm>
            <a:off x="395536" y="2382102"/>
            <a:ext cx="0" cy="432000"/>
          </a:xfrm>
          <a:prstGeom prst="straightConnector1">
            <a:avLst/>
          </a:prstGeom>
          <a:noFill/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cxnSp>
      <p:pic>
        <p:nvPicPr>
          <p:cNvPr id="264" name="Google Shape;2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5375" y="5949948"/>
            <a:ext cx="754075" cy="7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8"/>
          <p:cNvSpPr txBox="1"/>
          <p:nvPr/>
        </p:nvSpPr>
        <p:spPr>
          <a:xfrm>
            <a:off x="2920600" y="2499200"/>
            <a:ext cx="54381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</a:rPr>
              <a:t>EvalBox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</a:rPr>
              <a:t>Le Système anti triche de l’application permet :</a:t>
            </a:r>
            <a:endParaRPr b="1" sz="18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r-FR" sz="1700">
                <a:solidFill>
                  <a:schemeClr val="dk1"/>
                </a:solidFill>
              </a:rPr>
              <a:t>Temps des questions limité.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r-FR" sz="1700">
                <a:solidFill>
                  <a:schemeClr val="dk1"/>
                </a:solidFill>
              </a:rPr>
              <a:t> Mécanisme pour empêcher de sauter à une autre fenêtre durant le QCM.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r-FR" sz="1700">
                <a:solidFill>
                  <a:schemeClr val="dk1"/>
                </a:solidFill>
              </a:rPr>
              <a:t>Pendant l'examen, suivi des étudiants en temps réel et affichage instantané des alertes de tricherie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7124" y="1349048"/>
            <a:ext cx="989151" cy="997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7162803" y="6318250"/>
            <a:ext cx="1368425" cy="4318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0" y="6508756"/>
            <a:ext cx="9144000" cy="358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9"/>
          <p:cNvSpPr/>
          <p:nvPr/>
        </p:nvSpPr>
        <p:spPr>
          <a:xfrm>
            <a:off x="0" y="6461125"/>
            <a:ext cx="9144000" cy="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0" y="6462719"/>
            <a:ext cx="9144000" cy="47625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7185028" y="6343650"/>
            <a:ext cx="1325563" cy="37623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19"/>
          <p:cNvGrpSpPr/>
          <p:nvPr/>
        </p:nvGrpSpPr>
        <p:grpSpPr>
          <a:xfrm>
            <a:off x="8791578" y="5957888"/>
            <a:ext cx="227013" cy="425450"/>
            <a:chOff x="3424" y="1911"/>
            <a:chExt cx="318" cy="590"/>
          </a:xfrm>
        </p:grpSpPr>
        <p:sp>
          <p:nvSpPr>
            <p:cNvPr id="278" name="Google Shape;278;p19"/>
            <p:cNvSpPr/>
            <p:nvPr/>
          </p:nvSpPr>
          <p:spPr>
            <a:xfrm>
              <a:off x="3424" y="2069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3424" y="2228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3424" y="1911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424" y="2387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19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8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9"/>
          <p:cNvSpPr/>
          <p:nvPr/>
        </p:nvSpPr>
        <p:spPr>
          <a:xfrm>
            <a:off x="154878" y="6751"/>
            <a:ext cx="754063" cy="754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4" name="Google Shape;284;p19"/>
          <p:cNvSpPr/>
          <p:nvPr/>
        </p:nvSpPr>
        <p:spPr>
          <a:xfrm>
            <a:off x="-1" y="0"/>
            <a:ext cx="1835697" cy="644272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9"/>
          <p:cNvSpPr/>
          <p:nvPr/>
        </p:nvSpPr>
        <p:spPr>
          <a:xfrm>
            <a:off x="107504" y="1374586"/>
            <a:ext cx="1512168" cy="648072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286" name="Google Shape;286;p19"/>
          <p:cNvSpPr/>
          <p:nvPr/>
        </p:nvSpPr>
        <p:spPr>
          <a:xfrm>
            <a:off x="107504" y="3174786"/>
            <a:ext cx="1512168" cy="648072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287" name="Google Shape;287;p19"/>
          <p:cNvSpPr/>
          <p:nvPr/>
        </p:nvSpPr>
        <p:spPr>
          <a:xfrm>
            <a:off x="107504" y="4038882"/>
            <a:ext cx="1512168" cy="648072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19"/>
          <p:cNvSpPr/>
          <p:nvPr/>
        </p:nvSpPr>
        <p:spPr>
          <a:xfrm>
            <a:off x="107504" y="4974986"/>
            <a:ext cx="1512168" cy="648072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19"/>
          <p:cNvSpPr txBox="1"/>
          <p:nvPr/>
        </p:nvSpPr>
        <p:spPr>
          <a:xfrm>
            <a:off x="1533798" y="6490494"/>
            <a:ext cx="5930903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290" name="Google Shape;290;p19"/>
          <p:cNvSpPr/>
          <p:nvPr/>
        </p:nvSpPr>
        <p:spPr>
          <a:xfrm>
            <a:off x="107504" y="548680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19"/>
          <p:cNvSpPr/>
          <p:nvPr/>
        </p:nvSpPr>
        <p:spPr>
          <a:xfrm>
            <a:off x="531908" y="2299855"/>
            <a:ext cx="1102927" cy="433793"/>
          </a:xfrm>
          <a:prstGeom prst="round1Rect">
            <a:avLst>
              <a:gd fmla="val 16667" name="adj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Étude de l’existant </a:t>
            </a:r>
            <a:endParaRPr sz="12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9"/>
          <p:cNvSpPr txBox="1"/>
          <p:nvPr/>
        </p:nvSpPr>
        <p:spPr>
          <a:xfrm>
            <a:off x="2096046" y="673448"/>
            <a:ext cx="65527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latin typeface="Times New Roman"/>
                <a:ea typeface="Times New Roman"/>
                <a:cs typeface="Times New Roman"/>
                <a:sym typeface="Times New Roman"/>
              </a:rPr>
              <a:t>Inconvénients de l’existant</a:t>
            </a:r>
            <a:endParaRPr/>
          </a:p>
        </p:txBody>
      </p:sp>
      <p:cxnSp>
        <p:nvCxnSpPr>
          <p:cNvPr id="293" name="Google Shape;293;p19"/>
          <p:cNvCxnSpPr/>
          <p:nvPr/>
        </p:nvCxnSpPr>
        <p:spPr>
          <a:xfrm>
            <a:off x="2168054" y="1177504"/>
            <a:ext cx="576064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294" name="Google Shape;294;p19"/>
          <p:cNvCxnSpPr/>
          <p:nvPr/>
        </p:nvCxnSpPr>
        <p:spPr>
          <a:xfrm>
            <a:off x="395536" y="2301600"/>
            <a:ext cx="0" cy="432048"/>
          </a:xfrm>
          <a:prstGeom prst="straightConnector1">
            <a:avLst/>
          </a:prstGeom>
          <a:noFill/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cxnSp>
      <p:pic>
        <p:nvPicPr>
          <p:cNvPr id="295" name="Google Shape;2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575" y="5795969"/>
            <a:ext cx="904875" cy="923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19"/>
          <p:cNvGrpSpPr/>
          <p:nvPr/>
        </p:nvGrpSpPr>
        <p:grpSpPr>
          <a:xfrm>
            <a:off x="2168050" y="1217975"/>
            <a:ext cx="6577092" cy="3225790"/>
            <a:chOff x="-61" y="3971"/>
            <a:chExt cx="6579724" cy="3154807"/>
          </a:xfrm>
        </p:grpSpPr>
        <p:sp>
          <p:nvSpPr>
            <p:cNvPr id="297" name="Google Shape;297;p19"/>
            <p:cNvSpPr/>
            <p:nvPr/>
          </p:nvSpPr>
          <p:spPr>
            <a:xfrm rot="5400000">
              <a:off x="-251161" y="255071"/>
              <a:ext cx="1674000" cy="11718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99EA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38" scaled="0"/>
            </a:gradFill>
            <a:ln cap="flat" cmpd="sng" w="9525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9"/>
            <p:cNvSpPr txBox="1"/>
            <p:nvPr/>
          </p:nvSpPr>
          <p:spPr>
            <a:xfrm>
              <a:off x="1" y="589840"/>
              <a:ext cx="1171800" cy="50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b="1" lang="fr-FR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1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9" name="Google Shape;299;p19"/>
            <p:cNvSpPr/>
            <p:nvPr/>
          </p:nvSpPr>
          <p:spPr>
            <a:xfrm rot="5400000">
              <a:off x="3256169" y="-2080577"/>
              <a:ext cx="1088700" cy="52578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9525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9"/>
            <p:cNvSpPr txBox="1"/>
            <p:nvPr/>
          </p:nvSpPr>
          <p:spPr>
            <a:xfrm>
              <a:off x="1171738" y="57115"/>
              <a:ext cx="5204400" cy="9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70675" spcFirstLastPara="1" rIns="15225" wrap="square" tIns="15225">
              <a:noAutofit/>
            </a:bodyPr>
            <a:lstStyle/>
            <a:p>
              <a:pPr indent="-209550" lvl="1" marL="22860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Char char="•"/>
              </a:pPr>
              <a:r>
                <a:rPr lang="fr-FR" sz="2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Pas de </a:t>
              </a:r>
              <a:r>
                <a:rPr lang="fr-FR" sz="2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contrôle</a:t>
              </a:r>
              <a:r>
                <a:rPr lang="fr-FR" sz="2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de </a:t>
              </a:r>
              <a:r>
                <a:rPr lang="fr-FR" sz="2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l'environnement</a:t>
              </a:r>
              <a:r>
                <a:rPr lang="fr-FR" sz="2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du candidat</a:t>
              </a:r>
              <a:endPara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1" name="Google Shape;301;p19"/>
            <p:cNvSpPr/>
            <p:nvPr/>
          </p:nvSpPr>
          <p:spPr>
            <a:xfrm rot="5400000">
              <a:off x="-251161" y="1735878"/>
              <a:ext cx="1674000" cy="11718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99FF8D"/>
                </a:gs>
                <a:gs pos="35000">
                  <a:srgbClr val="B9FFB0"/>
                </a:gs>
                <a:gs pos="100000">
                  <a:srgbClr val="E1FFDD"/>
                </a:gs>
              </a:gsLst>
              <a:lin ang="16200038" scaled="0"/>
            </a:gradFill>
            <a:ln cap="flat" cmpd="sng" w="9525">
              <a:solidFill>
                <a:srgbClr val="5FDF4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 rot="5400000">
              <a:off x="3256469" y="-600071"/>
              <a:ext cx="1088100" cy="52578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9525">
              <a:solidFill>
                <a:srgbClr val="5FDF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9"/>
            <p:cNvSpPr txBox="1"/>
            <p:nvPr/>
          </p:nvSpPr>
          <p:spPr>
            <a:xfrm>
              <a:off x="819063" y="1506117"/>
              <a:ext cx="5760600" cy="13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70675" spcFirstLastPara="1" rIns="15225" wrap="square" tIns="15225">
              <a:noAutofit/>
            </a:bodyPr>
            <a:lstStyle/>
            <a:p>
              <a:pPr indent="-196850" lvl="1" marL="22860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lang="fr-FR" sz="19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r>
                <a:rPr lang="fr-FR" sz="19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as de méthode de connexion </a:t>
              </a:r>
              <a:r>
                <a:rPr lang="fr-FR" sz="19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sophistiqué</a:t>
              </a:r>
              <a:r>
                <a:rPr lang="fr-FR" sz="19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(par reconnaissance faciale) permettant un accès qu’aux candidats autorisés à passer l’examen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0"/>
          <p:cNvSpPr/>
          <p:nvPr/>
        </p:nvSpPr>
        <p:spPr>
          <a:xfrm>
            <a:off x="7162803" y="6318250"/>
            <a:ext cx="1368425" cy="4318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0"/>
          <p:cNvSpPr/>
          <p:nvPr/>
        </p:nvSpPr>
        <p:spPr>
          <a:xfrm>
            <a:off x="0" y="6508756"/>
            <a:ext cx="9144000" cy="358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0" y="6461125"/>
            <a:ext cx="9144000" cy="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0"/>
          <p:cNvSpPr/>
          <p:nvPr/>
        </p:nvSpPr>
        <p:spPr>
          <a:xfrm>
            <a:off x="0" y="6462719"/>
            <a:ext cx="9144000" cy="47625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0"/>
          <p:cNvSpPr/>
          <p:nvPr/>
        </p:nvSpPr>
        <p:spPr>
          <a:xfrm>
            <a:off x="7185028" y="6343650"/>
            <a:ext cx="1325563" cy="37623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" name="Google Shape;314;p20"/>
          <p:cNvGrpSpPr/>
          <p:nvPr/>
        </p:nvGrpSpPr>
        <p:grpSpPr>
          <a:xfrm>
            <a:off x="8791578" y="5957888"/>
            <a:ext cx="227013" cy="425450"/>
            <a:chOff x="3424" y="1911"/>
            <a:chExt cx="318" cy="590"/>
          </a:xfrm>
        </p:grpSpPr>
        <p:sp>
          <p:nvSpPr>
            <p:cNvPr id="315" name="Google Shape;315;p20"/>
            <p:cNvSpPr/>
            <p:nvPr/>
          </p:nvSpPr>
          <p:spPr>
            <a:xfrm>
              <a:off x="3424" y="2069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3424" y="2228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3424" y="1911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3424" y="2387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20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9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0"/>
          <p:cNvSpPr/>
          <p:nvPr/>
        </p:nvSpPr>
        <p:spPr>
          <a:xfrm>
            <a:off x="154878" y="6751"/>
            <a:ext cx="754063" cy="754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1" name="Google Shape;321;p20"/>
          <p:cNvSpPr/>
          <p:nvPr/>
        </p:nvSpPr>
        <p:spPr>
          <a:xfrm>
            <a:off x="0" y="2079"/>
            <a:ext cx="1835697" cy="6435978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0"/>
          <p:cNvSpPr/>
          <p:nvPr/>
        </p:nvSpPr>
        <p:spPr>
          <a:xfrm>
            <a:off x="107504" y="1988840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323" name="Google Shape;323;p20"/>
          <p:cNvSpPr/>
          <p:nvPr/>
        </p:nvSpPr>
        <p:spPr>
          <a:xfrm>
            <a:off x="107504" y="2852936"/>
            <a:ext cx="1512168" cy="648072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324" name="Google Shape;324;p20"/>
          <p:cNvSpPr/>
          <p:nvPr/>
        </p:nvSpPr>
        <p:spPr>
          <a:xfrm>
            <a:off x="107504" y="3717032"/>
            <a:ext cx="1512168" cy="648072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20"/>
          <p:cNvSpPr/>
          <p:nvPr/>
        </p:nvSpPr>
        <p:spPr>
          <a:xfrm>
            <a:off x="107504" y="4653136"/>
            <a:ext cx="1512168" cy="648072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20"/>
          <p:cNvSpPr/>
          <p:nvPr/>
        </p:nvSpPr>
        <p:spPr>
          <a:xfrm>
            <a:off x="107504" y="1162934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20"/>
          <p:cNvSpPr txBox="1"/>
          <p:nvPr/>
        </p:nvSpPr>
        <p:spPr>
          <a:xfrm>
            <a:off x="2206626" y="-14617"/>
            <a:ext cx="6552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latin typeface="Times New Roman"/>
                <a:ea typeface="Times New Roman"/>
                <a:cs typeface="Times New Roman"/>
                <a:sym typeface="Times New Roman"/>
              </a:rPr>
              <a:t>Diagramme des cas d’utilisation du système de contrôle durant l’examen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8" name="Google Shape;3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75" y="6095856"/>
            <a:ext cx="611175" cy="62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301" y="1327024"/>
            <a:ext cx="6965250" cy="40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200">
                <a:solidFill>
                  <a:srgbClr val="1E4C7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7162803" y="6318250"/>
            <a:ext cx="1368425" cy="4318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57150">
            <a:solidFill>
              <a:srgbClr val="1E4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1"/>
          <p:cNvSpPr/>
          <p:nvPr/>
        </p:nvSpPr>
        <p:spPr>
          <a:xfrm>
            <a:off x="0" y="6508756"/>
            <a:ext cx="9144000" cy="358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1"/>
          <p:cNvSpPr/>
          <p:nvPr/>
        </p:nvSpPr>
        <p:spPr>
          <a:xfrm>
            <a:off x="0" y="6461125"/>
            <a:ext cx="9144000" cy="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1"/>
          <p:cNvSpPr/>
          <p:nvPr/>
        </p:nvSpPr>
        <p:spPr>
          <a:xfrm>
            <a:off x="0" y="6462719"/>
            <a:ext cx="9144000" cy="47625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1"/>
          <p:cNvSpPr/>
          <p:nvPr/>
        </p:nvSpPr>
        <p:spPr>
          <a:xfrm>
            <a:off x="7185028" y="6343650"/>
            <a:ext cx="1325563" cy="37623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0" name="Google Shape;340;p21"/>
          <p:cNvGrpSpPr/>
          <p:nvPr/>
        </p:nvGrpSpPr>
        <p:grpSpPr>
          <a:xfrm>
            <a:off x="8791578" y="5957888"/>
            <a:ext cx="227013" cy="425450"/>
            <a:chOff x="3424" y="1911"/>
            <a:chExt cx="318" cy="590"/>
          </a:xfrm>
        </p:grpSpPr>
        <p:sp>
          <p:nvSpPr>
            <p:cNvPr id="341" name="Google Shape;341;p21"/>
            <p:cNvSpPr/>
            <p:nvPr/>
          </p:nvSpPr>
          <p:spPr>
            <a:xfrm>
              <a:off x="3424" y="2069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6C78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3424" y="2228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9AA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3424" y="1911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3424" y="2387"/>
              <a:ext cx="318" cy="114"/>
            </a:xfrm>
            <a:prstGeom prst="roundRect">
              <a:avLst>
                <a:gd fmla="val 50000" name="adj"/>
              </a:avLst>
            </a:prstGeom>
            <a:solidFill>
              <a:srgbClr val="C1C6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" name="Google Shape;345;p21"/>
          <p:cNvSpPr/>
          <p:nvPr/>
        </p:nvSpPr>
        <p:spPr>
          <a:xfrm>
            <a:off x="8532816" y="6518275"/>
            <a:ext cx="611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1E4C7C"/>
                </a:solidFill>
              </a:rPr>
              <a:t>10</a:t>
            </a:r>
            <a:endParaRPr b="1" sz="1200">
              <a:solidFill>
                <a:srgbClr val="1E4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1"/>
          <p:cNvSpPr/>
          <p:nvPr/>
        </p:nvSpPr>
        <p:spPr>
          <a:xfrm>
            <a:off x="154878" y="6751"/>
            <a:ext cx="754063" cy="754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0" y="2079"/>
            <a:ext cx="1835697" cy="6435978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107504" y="1988840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Etude Préalable</a:t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107504" y="2852936"/>
            <a:ext cx="1512168" cy="648072"/>
          </a:xfrm>
          <a:prstGeom prst="roundRect">
            <a:avLst>
              <a:gd fmla="val 7190" name="adj"/>
            </a:avLst>
          </a:prstGeom>
          <a:solidFill>
            <a:schemeClr val="accent5"/>
          </a:soli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et conception</a:t>
            </a:r>
            <a:endParaRPr/>
          </a:p>
        </p:txBody>
      </p:sp>
      <p:sp>
        <p:nvSpPr>
          <p:cNvPr id="350" name="Google Shape;350;p21"/>
          <p:cNvSpPr/>
          <p:nvPr/>
        </p:nvSpPr>
        <p:spPr>
          <a:xfrm>
            <a:off x="107504" y="3717032"/>
            <a:ext cx="1512168" cy="648072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Dossier technique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21"/>
          <p:cNvSpPr/>
          <p:nvPr/>
        </p:nvSpPr>
        <p:spPr>
          <a:xfrm>
            <a:off x="107504" y="4653136"/>
            <a:ext cx="1512168" cy="648072"/>
          </a:xfrm>
          <a:prstGeom prst="roundRect">
            <a:avLst>
              <a:gd fmla="val 7190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 et mise en œuvre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1533798" y="6490494"/>
            <a:ext cx="5930903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200">
                <a:solidFill>
                  <a:srgbClr val="1E4C7C"/>
                </a:solidFill>
              </a:rPr>
              <a:t>Soutenance du projet de fin</a:t>
            </a:r>
            <a:r>
              <a:rPr lang="fr-FR" sz="1200">
                <a:solidFill>
                  <a:schemeClr val="dk1"/>
                </a:solidFill>
              </a:rPr>
              <a:t> </a:t>
            </a:r>
            <a:r>
              <a:rPr lang="fr-FR" sz="1200">
                <a:solidFill>
                  <a:srgbClr val="1E4C7C"/>
                </a:solidFill>
              </a:rPr>
              <a:t>d’année</a:t>
            </a:r>
            <a:endParaRPr sz="1200">
              <a:solidFill>
                <a:srgbClr val="1E4C7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E4C7C"/>
              </a:solidFill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107504" y="1162934"/>
            <a:ext cx="1512168" cy="648072"/>
          </a:xfrm>
          <a:prstGeom prst="roundRect">
            <a:avLst>
              <a:gd fmla="val 7190" name="adj"/>
            </a:avLst>
          </a:prstGeom>
          <a:solidFill>
            <a:srgbClr val="D8D8D8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Contexte général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21"/>
          <p:cNvSpPr txBox="1"/>
          <p:nvPr/>
        </p:nvSpPr>
        <p:spPr>
          <a:xfrm>
            <a:off x="2041318" y="4256"/>
            <a:ext cx="655272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latin typeface="Times New Roman"/>
                <a:ea typeface="Times New Roman"/>
                <a:cs typeface="Times New Roman"/>
                <a:sym typeface="Times New Roman"/>
              </a:rPr>
              <a:t>Diagramme de séquence pour le scénario d’authentification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5" name="Google Shape;3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4737" y="6071823"/>
            <a:ext cx="634713" cy="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475" y="1110774"/>
            <a:ext cx="4855995" cy="484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