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7" r:id="rId3"/>
    <p:sldId id="259" r:id="rId4"/>
    <p:sldId id="263" r:id="rId5"/>
    <p:sldId id="260" r:id="rId6"/>
    <p:sldId id="265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4087E8-F917-4CA2-A16E-B3697DD8AE10}" v="284" dt="2022-04-06T11:28:36.5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988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706FB-DC50-43B1-A94D-A17F52D3E37A}" type="datetimeFigureOut">
              <a:rPr lang="fr-FR" smtClean="0"/>
              <a:t>13/04/2022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57D6B-79E0-41DB-B6AE-CA4A819FF8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2384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237546-0C84-494F-B5D0-D504A5FDC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CE32193-8EFC-43BF-8581-173E0FA271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40228E-9560-44AF-A3EE-5F40D0EDF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4B2C-B6E3-4536-8FC6-9FED7C08259D}" type="datetimeFigureOut">
              <a:rPr lang="fr-FR" smtClean="0"/>
              <a:t>13/04/2022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C91426-F7F2-4EBC-8DE7-E84DA9E8D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43964E-F094-48D1-9A24-72B325D85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DE87-97E4-4C13-A4C5-77A89ADCEC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748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C09CE5-E831-4135-AFB8-27F5DDB9C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8E77741-06D3-4A2A-A24E-FFDCD55A9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F35C14-0863-400D-85F0-57D9A49AA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4B2C-B6E3-4536-8FC6-9FED7C08259D}" type="datetimeFigureOut">
              <a:rPr lang="fr-FR" smtClean="0"/>
              <a:t>13/04/2022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34FDF7-B928-421F-B60B-DE844FFE5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0CE03A-EF74-4359-9F2E-8F16F3650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DE87-97E4-4C13-A4C5-77A89ADCEC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6582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4BA1DED-2772-48AF-BFBD-2A2097E2C3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485FDCB-6EF1-4476-8518-FF9F5BA3A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CA7278-DA41-460A-97C6-61E40553D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4B2C-B6E3-4536-8FC6-9FED7C08259D}" type="datetimeFigureOut">
              <a:rPr lang="fr-FR" smtClean="0"/>
              <a:t>13/04/2022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691FDC-A3B7-4CC9-81EB-4162D5AE2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06D7FC-2D89-4605-BCB1-672F166E9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DE87-97E4-4C13-A4C5-77A89ADCEC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979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A9AAF7-3A80-4395-9A44-B7EEA12B2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58B393-26F4-489E-8759-9B0C46CB6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09F883-8562-42B0-BAC4-88C99A792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4B2C-B6E3-4536-8FC6-9FED7C08259D}" type="datetimeFigureOut">
              <a:rPr lang="fr-FR" smtClean="0"/>
              <a:t>13/04/2022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63C868-97AD-4444-908C-D77211020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BA2D05-DDC6-4AB7-A84D-BA7884F04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DE87-97E4-4C13-A4C5-77A89ADCEC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8799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2518E3-F8A1-4276-8D1D-1C932F7E3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A765607-35C4-4901-8B07-946BB88AB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0C5341-9F57-4061-9F4F-A621D6B77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4B2C-B6E3-4536-8FC6-9FED7C08259D}" type="datetimeFigureOut">
              <a:rPr lang="fr-FR" smtClean="0"/>
              <a:t>13/04/2022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6DF704-9FBF-4598-8540-7E4E41345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A0594A-5DFB-47AE-A985-0AF55AA3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DE87-97E4-4C13-A4C5-77A89ADCEC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8662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B2620B-51F6-44C8-A568-B2C07F324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5FC299-C3F4-43AB-A5F9-64FB4D7410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08BC7A-FF78-469B-91BB-117FE6D983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EB65F61-FC8C-428E-9D14-4A9517688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4B2C-B6E3-4536-8FC6-9FED7C08259D}" type="datetimeFigureOut">
              <a:rPr lang="fr-FR" smtClean="0"/>
              <a:t>13/04/2022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C0045FD-14F6-42FD-BE47-05DA3A7BE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EE805D8-0771-4ADC-B6E0-3A8E9D4A7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DE87-97E4-4C13-A4C5-77A89ADCEC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20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1C4C5C-751E-4291-A423-F227463A9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04F936D-9842-43C5-91D4-8C6C1DF3D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0A30B35-28A3-4F8E-87EE-164EBB561F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F7CC4AF-8C4E-4197-8F26-205BFF0828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E1412CF-E483-4E14-80E8-34F653606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6CBC426-0B9C-4C68-926F-C877E9CF2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4B2C-B6E3-4536-8FC6-9FED7C08259D}" type="datetimeFigureOut">
              <a:rPr lang="fr-FR" smtClean="0"/>
              <a:t>13/04/2022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3D568B8-F3A2-4B2E-8717-8938FF21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6406B79-70AE-4E0E-B4F4-87629F535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DE87-97E4-4C13-A4C5-77A89ADCEC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859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0781E0-43E4-448E-81DF-C5253EAB9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CB8CBB6-CA29-4214-943B-C3D52424A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4B2C-B6E3-4536-8FC6-9FED7C08259D}" type="datetimeFigureOut">
              <a:rPr lang="fr-FR" smtClean="0"/>
              <a:t>13/04/2022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FDB12D7-4CBD-48FB-821C-A174DEECF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9A10D0F-4C45-4E64-A737-B4B197FA1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DE87-97E4-4C13-A4C5-77A89ADCEC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1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65CD400-D506-4F93-A842-2C85822B7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4B2C-B6E3-4536-8FC6-9FED7C08259D}" type="datetimeFigureOut">
              <a:rPr lang="fr-FR" smtClean="0"/>
              <a:t>13/04/2022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E245097-68CC-43BC-A5D3-0FC77AC2C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FBFEA70-814D-41FF-8B09-5CA92998D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DE87-97E4-4C13-A4C5-77A89ADCEC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1446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C0CB66-EE1F-4177-9F81-6F8A7EE66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DD21A0-B246-429E-8FC3-EAB2E06AD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018875E-9651-47A7-8AE1-F043F4CEFB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DEAD99F-469A-4E4D-A8D6-F2524AF6D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4B2C-B6E3-4536-8FC6-9FED7C08259D}" type="datetimeFigureOut">
              <a:rPr lang="fr-FR" smtClean="0"/>
              <a:t>13/04/2022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F18C76C-B313-4D97-A430-F73A2E5FF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9107DD-70B9-49D2-A51D-DD109C59F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DE87-97E4-4C13-A4C5-77A89ADCEC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430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FFC4CD-EEDE-46E0-9D68-DB878DF16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4BBAF5F-0D6F-4E2D-82F1-F6130688B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FB2BF9F-239C-4C49-A13D-76B0DDC01A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D50BDE1-112C-4840-BE7E-7CAC63C90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4B2C-B6E3-4536-8FC6-9FED7C08259D}" type="datetimeFigureOut">
              <a:rPr lang="fr-FR" smtClean="0"/>
              <a:t>13/04/2022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62959F-B1FB-41C7-B94B-32481E612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8602D56-AF4C-48E8-BCB5-F37182E6E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DE87-97E4-4C13-A4C5-77A89ADCEC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4096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F73F6EC-782A-40F9-9301-39DE1CB26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665D658-705A-4111-810B-431C97856D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B6420B-91F7-4DD4-9CBB-0638697143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64B2C-B6E3-4536-8FC6-9FED7C08259D}" type="datetimeFigureOut">
              <a:rPr lang="fr-FR" smtClean="0"/>
              <a:t>13/04/2022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A4901F-0A7D-4DBF-9CED-EEC9264F40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FA354F-34E1-4A2B-B049-1B566D9BFA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2DE87-97E4-4C13-A4C5-77A89ADCEC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3553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7" Type="http://schemas.microsoft.com/office/2007/relationships/hdphoto" Target="../media/hdphoto5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microsoft.com/office/2007/relationships/hdphoto" Target="../media/hdphoto4.wdp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9BD4B51B-4272-452A-A57B-D3C6D61D89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4636" y="0"/>
            <a:ext cx="6297364" cy="68580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F5FB506E-DA27-4808-A255-3D8186CF093E}"/>
              </a:ext>
            </a:extLst>
          </p:cNvPr>
          <p:cNvSpPr txBox="1"/>
          <p:nvPr/>
        </p:nvSpPr>
        <p:spPr>
          <a:xfrm>
            <a:off x="718457" y="533400"/>
            <a:ext cx="7522029" cy="56496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" name="Bande diagonale 7">
            <a:extLst>
              <a:ext uri="{FF2B5EF4-FFF2-40B4-BE49-F238E27FC236}">
                <a16:creationId xmlns:a16="http://schemas.microsoft.com/office/drawing/2014/main" id="{345F734F-1BDB-4B72-9662-2A0749676382}"/>
              </a:ext>
            </a:extLst>
          </p:cNvPr>
          <p:cNvSpPr/>
          <p:nvPr/>
        </p:nvSpPr>
        <p:spPr>
          <a:xfrm>
            <a:off x="718457" y="533401"/>
            <a:ext cx="1992086" cy="1861456"/>
          </a:xfrm>
          <a:prstGeom prst="diagStrip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EF4FAE1-EFEF-47C7-A789-C13DAC8DE7FF}"/>
              </a:ext>
            </a:extLst>
          </p:cNvPr>
          <p:cNvSpPr txBox="1"/>
          <p:nvPr/>
        </p:nvSpPr>
        <p:spPr>
          <a:xfrm>
            <a:off x="4846864" y="5225143"/>
            <a:ext cx="3306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Avenir Next LT Pro Light" panose="020B0304020202020204" pitchFamily="34" charset="0"/>
              </a:rPr>
              <a:t>KINANKAZI Merveille</a:t>
            </a:r>
          </a:p>
          <a:p>
            <a:pPr algn="ctr"/>
            <a:r>
              <a:rPr lang="fr-FR" sz="2000" dirty="0">
                <a:latin typeface="Avenir Next LT Pro Light" panose="020B0304020202020204" pitchFamily="34" charset="0"/>
              </a:rPr>
              <a:t>TRAORE Néné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551B20B6-7D65-481D-A424-E8B37AE912AE}"/>
              </a:ext>
            </a:extLst>
          </p:cNvPr>
          <p:cNvCxnSpPr/>
          <p:nvPr/>
        </p:nvCxnSpPr>
        <p:spPr>
          <a:xfrm>
            <a:off x="2585357" y="3429000"/>
            <a:ext cx="37882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47CED510-99D7-4B60-A4B7-5A28D4B606F5}"/>
              </a:ext>
            </a:extLst>
          </p:cNvPr>
          <p:cNvSpPr txBox="1"/>
          <p:nvPr/>
        </p:nvSpPr>
        <p:spPr>
          <a:xfrm>
            <a:off x="1293607" y="2590067"/>
            <a:ext cx="8154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Avenir Next LT Pro Light" panose="020B0304020202020204" pitchFamily="34" charset="0"/>
              </a:rPr>
              <a:t>Etude de marché d’implantation</a:t>
            </a:r>
          </a:p>
        </p:txBody>
      </p:sp>
    </p:spTree>
    <p:extLst>
      <p:ext uri="{BB962C8B-B14F-4D97-AF65-F5344CB8AC3E}">
        <p14:creationId xmlns:p14="http://schemas.microsoft.com/office/powerpoint/2010/main" val="1338672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 descr="Une image contenant intérieur, plancher&#10;&#10;Description générée automatiquement">
            <a:extLst>
              <a:ext uri="{FF2B5EF4-FFF2-40B4-BE49-F238E27FC236}">
                <a16:creationId xmlns:a16="http://schemas.microsoft.com/office/drawing/2014/main" id="{AA4B0E3F-BC45-4558-83AF-9B57925DC0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81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86C7B4A1-154A-4DF0-AC46-F88D75A2E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7197772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E45297A0-332F-49BE-9759-5BA432DEA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640264"/>
            <a:ext cx="6619811" cy="93816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4000" dirty="0"/>
              <a:t>Présentation du projet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E7BC469-94B0-53D2-A94F-26CA4EECE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109" y="2121763"/>
            <a:ext cx="6620505" cy="37730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andara" panose="020E0502030303020204" pitchFamily="34" charset="0"/>
              </a:rPr>
              <a:t>- </a:t>
            </a:r>
            <a:r>
              <a:rPr lang="en-US" sz="2400" dirty="0"/>
              <a:t>Boutique de chaussures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Tx/>
              <a:buChar char="-"/>
            </a:pPr>
            <a:r>
              <a:rPr lang="en-US" sz="2400" dirty="0" err="1"/>
              <a:t>Clientèle</a:t>
            </a:r>
            <a:r>
              <a:rPr lang="en-US" sz="2400" dirty="0"/>
              <a:t> </a:t>
            </a:r>
            <a:r>
              <a:rPr lang="en-US" sz="2400" dirty="0" err="1"/>
              <a:t>visée</a:t>
            </a:r>
            <a:r>
              <a:rPr lang="en-US" sz="2400" dirty="0"/>
              <a:t> : Femmes de 18 à 50 </a:t>
            </a:r>
            <a:r>
              <a:rPr lang="en-US" sz="2400" dirty="0" err="1"/>
              <a:t>ans</a:t>
            </a:r>
            <a:endParaRPr lang="en-US" sz="2400" dirty="0"/>
          </a:p>
          <a:p>
            <a:pPr>
              <a:buFontTx/>
              <a:buChar char="-"/>
            </a:pPr>
            <a:endParaRPr lang="en-US" sz="2400" dirty="0"/>
          </a:p>
          <a:p>
            <a:pPr>
              <a:buFontTx/>
              <a:buChar char="-"/>
            </a:pPr>
            <a:r>
              <a:rPr lang="en-US" sz="2400" dirty="0"/>
              <a:t>Budget </a:t>
            </a:r>
            <a:r>
              <a:rPr lang="en-US" sz="2400" dirty="0" err="1"/>
              <a:t>moyen</a:t>
            </a:r>
            <a:r>
              <a:rPr lang="en-US" sz="2400" dirty="0"/>
              <a:t> : 15 - 50€</a:t>
            </a:r>
          </a:p>
          <a:p>
            <a:pPr>
              <a:buFontTx/>
              <a:buChar char="-"/>
            </a:pPr>
            <a:endParaRPr lang="en-US" sz="2400" dirty="0"/>
          </a:p>
          <a:p>
            <a:pPr>
              <a:buFontTx/>
              <a:buChar char="-"/>
            </a:pPr>
            <a:r>
              <a:rPr lang="en-US" sz="2400" dirty="0"/>
              <a:t> Local de 800m²</a:t>
            </a:r>
          </a:p>
        </p:txBody>
      </p:sp>
    </p:spTree>
    <p:extLst>
      <p:ext uri="{BB962C8B-B14F-4D97-AF65-F5344CB8AC3E}">
        <p14:creationId xmlns:p14="http://schemas.microsoft.com/office/powerpoint/2010/main" val="354105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8A2EB53C-CFB0-49CC-BA4A-3C1BDC4C0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197" y="499247"/>
            <a:ext cx="6561982" cy="5859509"/>
          </a:xfrm>
          <a:custGeom>
            <a:avLst/>
            <a:gdLst>
              <a:gd name="connsiteX0" fmla="*/ 505253 w 6561982"/>
              <a:gd name="connsiteY0" fmla="*/ 3748096 h 5859509"/>
              <a:gd name="connsiteX1" fmla="*/ 1267386 w 6561982"/>
              <a:gd name="connsiteY1" fmla="*/ 3748096 h 5859509"/>
              <a:gd name="connsiteX2" fmla="*/ 1376262 w 6561982"/>
              <a:gd name="connsiteY2" fmla="*/ 3810385 h 5859509"/>
              <a:gd name="connsiteX3" fmla="*/ 1757328 w 6561982"/>
              <a:gd name="connsiteY3" fmla="*/ 4481707 h 5859509"/>
              <a:gd name="connsiteX4" fmla="*/ 1757328 w 6561982"/>
              <a:gd name="connsiteY4" fmla="*/ 4610898 h 5859509"/>
              <a:gd name="connsiteX5" fmla="*/ 1376262 w 6561982"/>
              <a:gd name="connsiteY5" fmla="*/ 5282218 h 5859509"/>
              <a:gd name="connsiteX6" fmla="*/ 1267386 w 6561982"/>
              <a:gd name="connsiteY6" fmla="*/ 5344506 h 5859509"/>
              <a:gd name="connsiteX7" fmla="*/ 505253 w 6561982"/>
              <a:gd name="connsiteY7" fmla="*/ 5344506 h 5859509"/>
              <a:gd name="connsiteX8" fmla="*/ 396379 w 6561982"/>
              <a:gd name="connsiteY8" fmla="*/ 5282218 h 5859509"/>
              <a:gd name="connsiteX9" fmla="*/ 15311 w 6561982"/>
              <a:gd name="connsiteY9" fmla="*/ 4610898 h 5859509"/>
              <a:gd name="connsiteX10" fmla="*/ 15311 w 6561982"/>
              <a:gd name="connsiteY10" fmla="*/ 4481707 h 5859509"/>
              <a:gd name="connsiteX11" fmla="*/ 396379 w 6561982"/>
              <a:gd name="connsiteY11" fmla="*/ 3810385 h 5859509"/>
              <a:gd name="connsiteX12" fmla="*/ 505253 w 6561982"/>
              <a:gd name="connsiteY12" fmla="*/ 3748096 h 5859509"/>
              <a:gd name="connsiteX13" fmla="*/ 3345172 w 6561982"/>
              <a:gd name="connsiteY13" fmla="*/ 1393265 h 5859509"/>
              <a:gd name="connsiteX14" fmla="*/ 3478742 w 6561982"/>
              <a:gd name="connsiteY14" fmla="*/ 1393265 h 5859509"/>
              <a:gd name="connsiteX15" fmla="*/ 5112069 w 6561982"/>
              <a:gd name="connsiteY15" fmla="*/ 1393265 h 5859509"/>
              <a:gd name="connsiteX16" fmla="*/ 5425562 w 6561982"/>
              <a:gd name="connsiteY16" fmla="*/ 1567527 h 5859509"/>
              <a:gd name="connsiteX17" fmla="*/ 6522794 w 6561982"/>
              <a:gd name="connsiteY17" fmla="*/ 3445673 h 5859509"/>
              <a:gd name="connsiteX18" fmla="*/ 6522794 w 6561982"/>
              <a:gd name="connsiteY18" fmla="*/ 3807103 h 5859509"/>
              <a:gd name="connsiteX19" fmla="*/ 5425562 w 6561982"/>
              <a:gd name="connsiteY19" fmla="*/ 5685248 h 5859509"/>
              <a:gd name="connsiteX20" fmla="*/ 5112069 w 6561982"/>
              <a:gd name="connsiteY20" fmla="*/ 5859509 h 5859509"/>
              <a:gd name="connsiteX21" fmla="*/ 2917602 w 6561982"/>
              <a:gd name="connsiteY21" fmla="*/ 5859509 h 5859509"/>
              <a:gd name="connsiteX22" fmla="*/ 2604110 w 6561982"/>
              <a:gd name="connsiteY22" fmla="*/ 5685248 h 5859509"/>
              <a:gd name="connsiteX23" fmla="*/ 1506877 w 6561982"/>
              <a:gd name="connsiteY23" fmla="*/ 3807103 h 5859509"/>
              <a:gd name="connsiteX24" fmla="*/ 1506877 w 6561982"/>
              <a:gd name="connsiteY24" fmla="*/ 3445673 h 5859509"/>
              <a:gd name="connsiteX25" fmla="*/ 1700018 w 6561982"/>
              <a:gd name="connsiteY25" fmla="*/ 3115072 h 5859509"/>
              <a:gd name="connsiteX26" fmla="*/ 1782566 w 6561982"/>
              <a:gd name="connsiteY26" fmla="*/ 2973774 h 5859509"/>
              <a:gd name="connsiteX27" fmla="*/ 2820879 w 6561982"/>
              <a:gd name="connsiteY27" fmla="*/ 2973774 h 5859509"/>
              <a:gd name="connsiteX28" fmla="*/ 2981759 w 6561982"/>
              <a:gd name="connsiteY28" fmla="*/ 2884346 h 5859509"/>
              <a:gd name="connsiteX29" fmla="*/ 3544837 w 6561982"/>
              <a:gd name="connsiteY29" fmla="*/ 1920516 h 5859509"/>
              <a:gd name="connsiteX30" fmla="*/ 3544837 w 6561982"/>
              <a:gd name="connsiteY30" fmla="*/ 1735036 h 5859509"/>
              <a:gd name="connsiteX31" fmla="*/ 3361865 w 6561982"/>
              <a:gd name="connsiteY31" fmla="*/ 1421838 h 5859509"/>
              <a:gd name="connsiteX32" fmla="*/ 1756519 w 6561982"/>
              <a:gd name="connsiteY32" fmla="*/ 778062 h 5859509"/>
              <a:gd name="connsiteX33" fmla="*/ 2758795 w 6561982"/>
              <a:gd name="connsiteY33" fmla="*/ 778062 h 5859509"/>
              <a:gd name="connsiteX34" fmla="*/ 2901976 w 6561982"/>
              <a:gd name="connsiteY34" fmla="*/ 859976 h 5859509"/>
              <a:gd name="connsiteX35" fmla="*/ 3403112 w 6561982"/>
              <a:gd name="connsiteY35" fmla="*/ 1742826 h 5859509"/>
              <a:gd name="connsiteX36" fmla="*/ 3403112 w 6561982"/>
              <a:gd name="connsiteY36" fmla="*/ 1912724 h 5859509"/>
              <a:gd name="connsiteX37" fmla="*/ 2901976 w 6561982"/>
              <a:gd name="connsiteY37" fmla="*/ 2795573 h 5859509"/>
              <a:gd name="connsiteX38" fmla="*/ 2758795 w 6561982"/>
              <a:gd name="connsiteY38" fmla="*/ 2877487 h 5859509"/>
              <a:gd name="connsiteX39" fmla="*/ 1756519 w 6561982"/>
              <a:gd name="connsiteY39" fmla="*/ 2877487 h 5859509"/>
              <a:gd name="connsiteX40" fmla="*/ 1613339 w 6561982"/>
              <a:gd name="connsiteY40" fmla="*/ 2795573 h 5859509"/>
              <a:gd name="connsiteX41" fmla="*/ 1112202 w 6561982"/>
              <a:gd name="connsiteY41" fmla="*/ 1912724 h 5859509"/>
              <a:gd name="connsiteX42" fmla="*/ 1112202 w 6561982"/>
              <a:gd name="connsiteY42" fmla="*/ 1742826 h 5859509"/>
              <a:gd name="connsiteX43" fmla="*/ 1613339 w 6561982"/>
              <a:gd name="connsiteY43" fmla="*/ 859976 h 5859509"/>
              <a:gd name="connsiteX44" fmla="*/ 1756519 w 6561982"/>
              <a:gd name="connsiteY44" fmla="*/ 778062 h 5859509"/>
              <a:gd name="connsiteX45" fmla="*/ 3339833 w 6561982"/>
              <a:gd name="connsiteY45" fmla="*/ 0 h 5859509"/>
              <a:gd name="connsiteX46" fmla="*/ 3952099 w 6561982"/>
              <a:gd name="connsiteY46" fmla="*/ 0 h 5859509"/>
              <a:gd name="connsiteX47" fmla="*/ 4039566 w 6561982"/>
              <a:gd name="connsiteY47" fmla="*/ 50040 h 5859509"/>
              <a:gd name="connsiteX48" fmla="*/ 4345699 w 6561982"/>
              <a:gd name="connsiteY48" fmla="*/ 589353 h 5859509"/>
              <a:gd name="connsiteX49" fmla="*/ 4345699 w 6561982"/>
              <a:gd name="connsiteY49" fmla="*/ 693138 h 5859509"/>
              <a:gd name="connsiteX50" fmla="*/ 4039566 w 6561982"/>
              <a:gd name="connsiteY50" fmla="*/ 1232450 h 5859509"/>
              <a:gd name="connsiteX51" fmla="*/ 3952099 w 6561982"/>
              <a:gd name="connsiteY51" fmla="*/ 1282490 h 5859509"/>
              <a:gd name="connsiteX52" fmla="*/ 3339833 w 6561982"/>
              <a:gd name="connsiteY52" fmla="*/ 1282490 h 5859509"/>
              <a:gd name="connsiteX53" fmla="*/ 3252368 w 6561982"/>
              <a:gd name="connsiteY53" fmla="*/ 1232450 h 5859509"/>
              <a:gd name="connsiteX54" fmla="*/ 2946235 w 6561982"/>
              <a:gd name="connsiteY54" fmla="*/ 693138 h 5859509"/>
              <a:gd name="connsiteX55" fmla="*/ 2946235 w 6561982"/>
              <a:gd name="connsiteY55" fmla="*/ 589353 h 5859509"/>
              <a:gd name="connsiteX56" fmla="*/ 3252368 w 6561982"/>
              <a:gd name="connsiteY56" fmla="*/ 50040 h 5859509"/>
              <a:gd name="connsiteX57" fmla="*/ 3339833 w 6561982"/>
              <a:gd name="connsiteY57" fmla="*/ 0 h 5859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6561982" h="5859509">
                <a:moveTo>
                  <a:pt x="505253" y="3748096"/>
                </a:moveTo>
                <a:cubicBezTo>
                  <a:pt x="1267386" y="3748096"/>
                  <a:pt x="1267386" y="3748096"/>
                  <a:pt x="1267386" y="3748096"/>
                </a:cubicBezTo>
                <a:cubicBezTo>
                  <a:pt x="1305947" y="3748096"/>
                  <a:pt x="1355848" y="3775781"/>
                  <a:pt x="1376262" y="3810385"/>
                </a:cubicBezTo>
                <a:cubicBezTo>
                  <a:pt x="1757328" y="4481707"/>
                  <a:pt x="1757328" y="4481707"/>
                  <a:pt x="1757328" y="4481707"/>
                </a:cubicBezTo>
                <a:cubicBezTo>
                  <a:pt x="1775475" y="4518618"/>
                  <a:pt x="1775475" y="4573985"/>
                  <a:pt x="1757328" y="4610898"/>
                </a:cubicBezTo>
                <a:cubicBezTo>
                  <a:pt x="1376262" y="5282218"/>
                  <a:pt x="1376262" y="5282218"/>
                  <a:pt x="1376262" y="5282218"/>
                </a:cubicBezTo>
                <a:cubicBezTo>
                  <a:pt x="1355848" y="5316825"/>
                  <a:pt x="1305947" y="5344506"/>
                  <a:pt x="1267386" y="5344506"/>
                </a:cubicBezTo>
                <a:lnTo>
                  <a:pt x="505253" y="5344506"/>
                </a:lnTo>
                <a:cubicBezTo>
                  <a:pt x="464425" y="5344506"/>
                  <a:pt x="414524" y="5316825"/>
                  <a:pt x="396379" y="5282218"/>
                </a:cubicBezTo>
                <a:cubicBezTo>
                  <a:pt x="15311" y="4610898"/>
                  <a:pt x="15311" y="4610898"/>
                  <a:pt x="15311" y="4610898"/>
                </a:cubicBezTo>
                <a:cubicBezTo>
                  <a:pt x="-5103" y="4573985"/>
                  <a:pt x="-5103" y="4518618"/>
                  <a:pt x="15311" y="4481707"/>
                </a:cubicBezTo>
                <a:cubicBezTo>
                  <a:pt x="396379" y="3810385"/>
                  <a:pt x="396379" y="3810385"/>
                  <a:pt x="396379" y="3810385"/>
                </a:cubicBezTo>
                <a:cubicBezTo>
                  <a:pt x="414524" y="3775781"/>
                  <a:pt x="464425" y="3748096"/>
                  <a:pt x="505253" y="3748096"/>
                </a:cubicBezTo>
                <a:close/>
                <a:moveTo>
                  <a:pt x="3345172" y="1393265"/>
                </a:moveTo>
                <a:lnTo>
                  <a:pt x="3478742" y="1393265"/>
                </a:lnTo>
                <a:cubicBezTo>
                  <a:pt x="5112069" y="1393265"/>
                  <a:pt x="5112069" y="1393265"/>
                  <a:pt x="5112069" y="1393265"/>
                </a:cubicBezTo>
                <a:cubicBezTo>
                  <a:pt x="5223096" y="1393265"/>
                  <a:pt x="5366783" y="1470716"/>
                  <a:pt x="5425562" y="1567527"/>
                </a:cubicBezTo>
                <a:cubicBezTo>
                  <a:pt x="6522794" y="3445673"/>
                  <a:pt x="6522794" y="3445673"/>
                  <a:pt x="6522794" y="3445673"/>
                </a:cubicBezTo>
                <a:cubicBezTo>
                  <a:pt x="6575045" y="3548938"/>
                  <a:pt x="6575045" y="3703836"/>
                  <a:pt x="6522794" y="3807103"/>
                </a:cubicBezTo>
                <a:cubicBezTo>
                  <a:pt x="5425562" y="5685248"/>
                  <a:pt x="5425562" y="5685248"/>
                  <a:pt x="5425562" y="5685248"/>
                </a:cubicBezTo>
                <a:cubicBezTo>
                  <a:pt x="5366783" y="5782062"/>
                  <a:pt x="5223096" y="5859509"/>
                  <a:pt x="5112069" y="5859509"/>
                </a:cubicBezTo>
                <a:lnTo>
                  <a:pt x="2917602" y="5859509"/>
                </a:lnTo>
                <a:cubicBezTo>
                  <a:pt x="2800043" y="5859509"/>
                  <a:pt x="2656358" y="5782062"/>
                  <a:pt x="2604110" y="5685248"/>
                </a:cubicBezTo>
                <a:cubicBezTo>
                  <a:pt x="1506877" y="3807103"/>
                  <a:pt x="1506877" y="3807103"/>
                  <a:pt x="1506877" y="3807103"/>
                </a:cubicBezTo>
                <a:cubicBezTo>
                  <a:pt x="1448094" y="3703836"/>
                  <a:pt x="1448094" y="3548938"/>
                  <a:pt x="1506877" y="3445673"/>
                </a:cubicBezTo>
                <a:cubicBezTo>
                  <a:pt x="1575454" y="3328288"/>
                  <a:pt x="1639745" y="3218241"/>
                  <a:pt x="1700018" y="3115072"/>
                </a:cubicBezTo>
                <a:lnTo>
                  <a:pt x="1782566" y="2973774"/>
                </a:lnTo>
                <a:lnTo>
                  <a:pt x="2820879" y="2973774"/>
                </a:lnTo>
                <a:cubicBezTo>
                  <a:pt x="2877856" y="2973774"/>
                  <a:pt x="2951594" y="2934029"/>
                  <a:pt x="2981759" y="2884346"/>
                </a:cubicBezTo>
                <a:cubicBezTo>
                  <a:pt x="2981759" y="2884346"/>
                  <a:pt x="2981759" y="2884346"/>
                  <a:pt x="3544837" y="1920516"/>
                </a:cubicBezTo>
                <a:cubicBezTo>
                  <a:pt x="3571651" y="1867522"/>
                  <a:pt x="3571651" y="1788031"/>
                  <a:pt x="3544837" y="1735036"/>
                </a:cubicBezTo>
                <a:cubicBezTo>
                  <a:pt x="3544837" y="1735036"/>
                  <a:pt x="3544837" y="1735036"/>
                  <a:pt x="3361865" y="1421838"/>
                </a:cubicBezTo>
                <a:close/>
                <a:moveTo>
                  <a:pt x="1756519" y="778062"/>
                </a:moveTo>
                <a:cubicBezTo>
                  <a:pt x="2758795" y="778062"/>
                  <a:pt x="2758795" y="778062"/>
                  <a:pt x="2758795" y="778062"/>
                </a:cubicBezTo>
                <a:cubicBezTo>
                  <a:pt x="2809505" y="778062"/>
                  <a:pt x="2875130" y="814468"/>
                  <a:pt x="2901976" y="859976"/>
                </a:cubicBezTo>
                <a:cubicBezTo>
                  <a:pt x="3403112" y="1742826"/>
                  <a:pt x="3403112" y="1742826"/>
                  <a:pt x="3403112" y="1742826"/>
                </a:cubicBezTo>
                <a:cubicBezTo>
                  <a:pt x="3426977" y="1791369"/>
                  <a:pt x="3426977" y="1864181"/>
                  <a:pt x="3403112" y="1912724"/>
                </a:cubicBezTo>
                <a:cubicBezTo>
                  <a:pt x="2901976" y="2795573"/>
                  <a:pt x="2901976" y="2795573"/>
                  <a:pt x="2901976" y="2795573"/>
                </a:cubicBezTo>
                <a:cubicBezTo>
                  <a:pt x="2875130" y="2841081"/>
                  <a:pt x="2809505" y="2877487"/>
                  <a:pt x="2758795" y="2877487"/>
                </a:cubicBezTo>
                <a:lnTo>
                  <a:pt x="1756519" y="2877487"/>
                </a:lnTo>
                <a:cubicBezTo>
                  <a:pt x="1702827" y="2877487"/>
                  <a:pt x="1637203" y="2841081"/>
                  <a:pt x="1613339" y="2795573"/>
                </a:cubicBezTo>
                <a:cubicBezTo>
                  <a:pt x="1112202" y="1912724"/>
                  <a:pt x="1112202" y="1912724"/>
                  <a:pt x="1112202" y="1912724"/>
                </a:cubicBezTo>
                <a:cubicBezTo>
                  <a:pt x="1085354" y="1864181"/>
                  <a:pt x="1085354" y="1791369"/>
                  <a:pt x="1112202" y="1742826"/>
                </a:cubicBezTo>
                <a:cubicBezTo>
                  <a:pt x="1613339" y="859976"/>
                  <a:pt x="1613339" y="859976"/>
                  <a:pt x="1613339" y="859976"/>
                </a:cubicBezTo>
                <a:cubicBezTo>
                  <a:pt x="1637203" y="814468"/>
                  <a:pt x="1702827" y="778062"/>
                  <a:pt x="1756519" y="778062"/>
                </a:cubicBezTo>
                <a:close/>
                <a:moveTo>
                  <a:pt x="3339833" y="0"/>
                </a:moveTo>
                <a:cubicBezTo>
                  <a:pt x="3952099" y="0"/>
                  <a:pt x="3952099" y="0"/>
                  <a:pt x="3952099" y="0"/>
                </a:cubicBezTo>
                <a:cubicBezTo>
                  <a:pt x="3983077" y="0"/>
                  <a:pt x="4023167" y="22241"/>
                  <a:pt x="4039566" y="50040"/>
                </a:cubicBezTo>
                <a:cubicBezTo>
                  <a:pt x="4345699" y="589353"/>
                  <a:pt x="4345699" y="589353"/>
                  <a:pt x="4345699" y="589353"/>
                </a:cubicBezTo>
                <a:cubicBezTo>
                  <a:pt x="4360277" y="619005"/>
                  <a:pt x="4360277" y="663484"/>
                  <a:pt x="4345699" y="693138"/>
                </a:cubicBezTo>
                <a:cubicBezTo>
                  <a:pt x="4039566" y="1232450"/>
                  <a:pt x="4039566" y="1232450"/>
                  <a:pt x="4039566" y="1232450"/>
                </a:cubicBezTo>
                <a:cubicBezTo>
                  <a:pt x="4023167" y="1260251"/>
                  <a:pt x="3983077" y="1282490"/>
                  <a:pt x="3952099" y="1282490"/>
                </a:cubicBezTo>
                <a:lnTo>
                  <a:pt x="3339833" y="1282490"/>
                </a:lnTo>
                <a:cubicBezTo>
                  <a:pt x="3307033" y="1282490"/>
                  <a:pt x="3266945" y="1260251"/>
                  <a:pt x="3252368" y="1232450"/>
                </a:cubicBezTo>
                <a:cubicBezTo>
                  <a:pt x="2946235" y="693138"/>
                  <a:pt x="2946235" y="693138"/>
                  <a:pt x="2946235" y="693138"/>
                </a:cubicBezTo>
                <a:cubicBezTo>
                  <a:pt x="2929834" y="663484"/>
                  <a:pt x="2929834" y="619005"/>
                  <a:pt x="2946235" y="589353"/>
                </a:cubicBezTo>
                <a:cubicBezTo>
                  <a:pt x="3252368" y="50040"/>
                  <a:pt x="3252368" y="50040"/>
                  <a:pt x="3252368" y="50040"/>
                </a:cubicBezTo>
                <a:cubicBezTo>
                  <a:pt x="3266945" y="22241"/>
                  <a:pt x="3307033" y="0"/>
                  <a:pt x="3339833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Bande diagonale 30">
            <a:extLst>
              <a:ext uri="{FF2B5EF4-FFF2-40B4-BE49-F238E27FC236}">
                <a16:creationId xmlns:a16="http://schemas.microsoft.com/office/drawing/2014/main" id="{3BA7EA76-46FE-4C06-AA0B-E8A591728BA9}"/>
              </a:ext>
            </a:extLst>
          </p:cNvPr>
          <p:cNvSpPr/>
          <p:nvPr/>
        </p:nvSpPr>
        <p:spPr>
          <a:xfrm>
            <a:off x="0" y="0"/>
            <a:ext cx="2225040" cy="2137906"/>
          </a:xfrm>
          <a:prstGeom prst="diagStripe">
            <a:avLst/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0" name="Graphique 9" descr="Offre et demande avec un remplissage uni">
            <a:extLst>
              <a:ext uri="{FF2B5EF4-FFF2-40B4-BE49-F238E27FC236}">
                <a16:creationId xmlns:a16="http://schemas.microsoft.com/office/drawing/2014/main" id="{F9621DAB-62DC-416E-9C06-EC095C06E7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9935" y="749173"/>
            <a:ext cx="794443" cy="794443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5BEA8587-C729-4391-882F-C0BDFF88F1E9}"/>
              </a:ext>
            </a:extLst>
          </p:cNvPr>
          <p:cNvSpPr txBox="1"/>
          <p:nvPr/>
        </p:nvSpPr>
        <p:spPr>
          <a:xfrm>
            <a:off x="824508" y="2573006"/>
            <a:ext cx="4492556" cy="409719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latin typeface="+mj-lt"/>
              </a:rPr>
              <a:t>Connaitre</a:t>
            </a:r>
            <a:r>
              <a:rPr lang="en-US" sz="2400" dirty="0">
                <a:latin typeface="+mj-lt"/>
              </a:rPr>
              <a:t> les perspectives macro-</a:t>
            </a:r>
            <a:r>
              <a:rPr lang="en-US" sz="2400" dirty="0" err="1">
                <a:latin typeface="+mj-lt"/>
              </a:rPr>
              <a:t>économiques</a:t>
            </a:r>
            <a:r>
              <a:rPr lang="en-US" sz="2400" dirty="0">
                <a:latin typeface="+mj-lt"/>
              </a:rPr>
              <a:t> du </a:t>
            </a:r>
            <a:r>
              <a:rPr lang="en-US" sz="2400" dirty="0" err="1">
                <a:latin typeface="+mj-lt"/>
              </a:rPr>
              <a:t>marché</a:t>
            </a:r>
            <a:endParaRPr lang="en-US" sz="2400" dirty="0">
              <a:latin typeface="+mj-lt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+mj-lt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latin typeface="+mj-lt"/>
              </a:rPr>
              <a:t>Recenser</a:t>
            </a:r>
            <a:r>
              <a:rPr lang="en-US" sz="2400" dirty="0">
                <a:latin typeface="+mj-lt"/>
              </a:rPr>
              <a:t> les </a:t>
            </a:r>
            <a:r>
              <a:rPr lang="en-US" sz="2400" dirty="0" err="1">
                <a:latin typeface="+mj-lt"/>
              </a:rPr>
              <a:t>caractéristiques</a:t>
            </a:r>
            <a:r>
              <a:rPr lang="en-US" sz="2400" dirty="0">
                <a:latin typeface="+mj-lt"/>
              </a:rPr>
              <a:t> de </a:t>
            </a:r>
            <a:r>
              <a:rPr lang="en-US" sz="2400" dirty="0" err="1">
                <a:latin typeface="+mj-lt"/>
              </a:rPr>
              <a:t>l’emplacement</a:t>
            </a:r>
            <a:endParaRPr lang="en-US" sz="2400" dirty="0">
              <a:latin typeface="+mj-lt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+mj-lt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latin typeface="+mj-lt"/>
              </a:rPr>
              <a:t>Déterminer</a:t>
            </a:r>
            <a:r>
              <a:rPr lang="en-US" sz="2400" dirty="0">
                <a:latin typeface="+mj-lt"/>
              </a:rPr>
              <a:t> la </a:t>
            </a:r>
            <a:r>
              <a:rPr lang="en-US" sz="2400" dirty="0" err="1">
                <a:latin typeface="+mj-lt"/>
              </a:rPr>
              <a:t>clientèle</a:t>
            </a:r>
            <a:endParaRPr lang="en-US" sz="2400" dirty="0">
              <a:latin typeface="+mj-lt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+mj-lt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latin typeface="+mj-lt"/>
              </a:rPr>
              <a:t>Analyser</a:t>
            </a:r>
            <a:r>
              <a:rPr lang="en-US" sz="2400" dirty="0">
                <a:latin typeface="+mj-lt"/>
              </a:rPr>
              <a:t> la concurrence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+mj-lt"/>
            </a:endParaRPr>
          </a:p>
        </p:txBody>
      </p:sp>
      <p:pic>
        <p:nvPicPr>
          <p:cNvPr id="12" name="Graphique 11" descr="Groupe avec un remplissage uni">
            <a:extLst>
              <a:ext uri="{FF2B5EF4-FFF2-40B4-BE49-F238E27FC236}">
                <a16:creationId xmlns:a16="http://schemas.microsoft.com/office/drawing/2014/main" id="{23675641-4AA2-4611-8CDC-681447D413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771243" y="1712794"/>
            <a:ext cx="1292047" cy="1292047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E4158E98-E42B-4B7E-BAB8-7A7E9C4B4179}"/>
              </a:ext>
            </a:extLst>
          </p:cNvPr>
          <p:cNvSpPr txBox="1"/>
          <p:nvPr/>
        </p:nvSpPr>
        <p:spPr>
          <a:xfrm>
            <a:off x="505386" y="1006337"/>
            <a:ext cx="5130800" cy="1461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u="sng" dirty="0">
                <a:latin typeface="+mj-lt"/>
                <a:ea typeface="+mj-ea"/>
                <a:cs typeface="+mj-cs"/>
              </a:rPr>
              <a:t>Comment </a:t>
            </a:r>
            <a:r>
              <a:rPr lang="en-US" sz="2800" b="1" u="sng" dirty="0" err="1">
                <a:latin typeface="+mj-lt"/>
                <a:ea typeface="+mj-ea"/>
                <a:cs typeface="+mj-cs"/>
              </a:rPr>
              <a:t>réaliser</a:t>
            </a:r>
            <a:r>
              <a:rPr lang="en-US" sz="2800" b="1" u="sng" dirty="0">
                <a:latin typeface="+mj-lt"/>
                <a:ea typeface="+mj-ea"/>
                <a:cs typeface="+mj-cs"/>
              </a:rPr>
              <a:t> </a:t>
            </a:r>
            <a:r>
              <a:rPr lang="en-US" sz="2800" b="1" u="sng" dirty="0" err="1">
                <a:latin typeface="+mj-lt"/>
                <a:ea typeface="+mj-ea"/>
                <a:cs typeface="+mj-cs"/>
              </a:rPr>
              <a:t>une</a:t>
            </a:r>
            <a:r>
              <a:rPr lang="en-US" sz="2800" b="1" u="sng" dirty="0">
                <a:latin typeface="+mj-lt"/>
                <a:ea typeface="+mj-ea"/>
                <a:cs typeface="+mj-cs"/>
              </a:rPr>
              <a:t> étude </a:t>
            </a:r>
            <a:r>
              <a:rPr lang="en-US" sz="2800" b="1" u="sng" dirty="0" err="1">
                <a:latin typeface="+mj-lt"/>
                <a:ea typeface="+mj-ea"/>
                <a:cs typeface="+mj-cs"/>
              </a:rPr>
              <a:t>d’implantation</a:t>
            </a:r>
            <a:r>
              <a:rPr lang="en-US" sz="2800" b="1" u="sng" dirty="0">
                <a:latin typeface="+mj-lt"/>
                <a:ea typeface="+mj-ea"/>
                <a:cs typeface="+mj-cs"/>
              </a:rPr>
              <a:t> de </a:t>
            </a:r>
            <a:r>
              <a:rPr lang="en-US" sz="2800" b="1" u="sng" dirty="0" err="1">
                <a:latin typeface="+mj-lt"/>
                <a:ea typeface="+mj-ea"/>
                <a:cs typeface="+mj-cs"/>
              </a:rPr>
              <a:t>marché</a:t>
            </a:r>
            <a:r>
              <a:rPr lang="en-US" sz="2800" b="1" u="sng" dirty="0">
                <a:latin typeface="+mj-lt"/>
                <a:ea typeface="+mj-ea"/>
                <a:cs typeface="+mj-cs"/>
              </a:rPr>
              <a:t> ?</a:t>
            </a:r>
          </a:p>
        </p:txBody>
      </p:sp>
      <p:pic>
        <p:nvPicPr>
          <p:cNvPr id="14" name="Graphique 13" descr="Bras musclé avec un remplissage uni">
            <a:extLst>
              <a:ext uri="{FF2B5EF4-FFF2-40B4-BE49-F238E27FC236}">
                <a16:creationId xmlns:a16="http://schemas.microsoft.com/office/drawing/2014/main" id="{4893B035-EC28-4367-AACE-4F0C1A1C755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11851" y="4541746"/>
            <a:ext cx="981230" cy="981230"/>
          </a:xfrm>
          <a:prstGeom prst="rect">
            <a:avLst/>
          </a:prstGeom>
        </p:spPr>
      </p:pic>
      <p:pic>
        <p:nvPicPr>
          <p:cNvPr id="16" name="Graphique 15" descr="Repère avec un remplissage uni">
            <a:extLst>
              <a:ext uri="{FF2B5EF4-FFF2-40B4-BE49-F238E27FC236}">
                <a16:creationId xmlns:a16="http://schemas.microsoft.com/office/drawing/2014/main" id="{9BE3DDE3-1F05-4E59-BD21-E33E99AD00E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297147" y="3010735"/>
            <a:ext cx="2512241" cy="2512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018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C2E207-2E17-4A38-B4CF-77D1052D6138}"/>
              </a:ext>
            </a:extLst>
          </p:cNvPr>
          <p:cNvSpPr/>
          <p:nvPr/>
        </p:nvSpPr>
        <p:spPr>
          <a:xfrm>
            <a:off x="3124200" y="50798"/>
            <a:ext cx="5943600" cy="3271520"/>
          </a:xfrm>
          <a:prstGeom prst="rect">
            <a:avLst/>
          </a:prstGeom>
          <a:solidFill>
            <a:srgbClr val="99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82F6C5-1FBC-4BB4-9C5D-EA4306AF210B}"/>
              </a:ext>
            </a:extLst>
          </p:cNvPr>
          <p:cNvSpPr/>
          <p:nvPr/>
        </p:nvSpPr>
        <p:spPr>
          <a:xfrm>
            <a:off x="3124200" y="3484882"/>
            <a:ext cx="5943600" cy="3271520"/>
          </a:xfrm>
          <a:prstGeom prst="rect">
            <a:avLst/>
          </a:prstGeom>
          <a:solidFill>
            <a:srgbClr val="99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BF54F8E-7BD4-48AF-989A-BBD453B555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0800000">
            <a:off x="111760" y="101598"/>
            <a:ext cx="2895600" cy="6654804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1447691-E5B9-4D29-A129-AB94BB491D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184639" y="101598"/>
            <a:ext cx="2895602" cy="6654804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B87C381A-D198-4E78-9974-66DD64359562}"/>
              </a:ext>
            </a:extLst>
          </p:cNvPr>
          <p:cNvSpPr txBox="1"/>
          <p:nvPr/>
        </p:nvSpPr>
        <p:spPr>
          <a:xfrm>
            <a:off x="3413760" y="406400"/>
            <a:ext cx="541528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L’organisation du marché :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pPr algn="just"/>
            <a:r>
              <a:rPr lang="fr-FR" sz="1600" dirty="0">
                <a:solidFill>
                  <a:schemeClr val="bg1"/>
                </a:solidFill>
              </a:rPr>
              <a:t>Les réseaux sous enseignes qui représentent près de 30% du marché, les magasins de sport avec également une part de 30%, les indépendants (non rattachés à un réseau sous enseigne) qui captent 13% du marché, le e-commerce, qui capte une part de 12% du marché et enfin les enseignes d’habillement qui se diversifient de plus en plus et les grandes surfaces alimentaires qui dont les chaussures ont la réputation d’être « bas de gamme ».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5272072-50FA-41A2-9A77-39553ED5BC16}"/>
              </a:ext>
            </a:extLst>
          </p:cNvPr>
          <p:cNvSpPr txBox="1"/>
          <p:nvPr/>
        </p:nvSpPr>
        <p:spPr>
          <a:xfrm>
            <a:off x="3413760" y="3576320"/>
            <a:ext cx="542036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Chiffres clés :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pPr marL="285750" indent="-285750" algn="just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700" b="0" i="0" u="none" strike="noStrike" dirty="0">
                <a:solidFill>
                  <a:schemeClr val="bg1"/>
                </a:solidFill>
                <a:effectLst/>
              </a:rPr>
              <a:t>Chiffre d'affaires de l’Industrie française de chaussure en 2020 : 567 M €</a:t>
            </a:r>
            <a:endParaRPr lang="fr-FR" sz="1700" b="0" dirty="0">
              <a:solidFill>
                <a:schemeClr val="bg1"/>
              </a:solidFill>
              <a:effectLst/>
            </a:endParaRPr>
          </a:p>
          <a:p>
            <a:pPr marL="285750" indent="-285750" algn="just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700" b="0" i="0" u="none" strike="noStrike" dirty="0">
                <a:solidFill>
                  <a:schemeClr val="bg1"/>
                </a:solidFill>
                <a:effectLst/>
              </a:rPr>
              <a:t>Nombre d’entreprises en France : 86</a:t>
            </a:r>
            <a:endParaRPr lang="fr-FR" sz="1700" b="0" dirty="0">
              <a:solidFill>
                <a:schemeClr val="bg1"/>
              </a:solidFill>
              <a:effectLst/>
            </a:endParaRPr>
          </a:p>
          <a:p>
            <a:pPr marL="285750" indent="-285750" algn="just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700" b="0" i="0" u="none" strike="noStrike" dirty="0">
                <a:solidFill>
                  <a:schemeClr val="bg1"/>
                </a:solidFill>
                <a:effectLst/>
              </a:rPr>
              <a:t>Nombre de magasins de chaussure en Ile de France : 11 728</a:t>
            </a:r>
            <a:endParaRPr lang="fr-FR" sz="1700" b="0" dirty="0">
              <a:solidFill>
                <a:schemeClr val="bg1"/>
              </a:solidFill>
              <a:effectLst/>
            </a:endParaRPr>
          </a:p>
          <a:p>
            <a:pPr marL="285750" indent="-285750" algn="just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700" b="0" i="0" u="none" strike="noStrike" dirty="0">
                <a:solidFill>
                  <a:schemeClr val="bg1"/>
                </a:solidFill>
                <a:effectLst/>
              </a:rPr>
              <a:t>Effectif des entreprises : 3900 personnes</a:t>
            </a:r>
            <a:endParaRPr lang="fr-FR" sz="1700" b="0" dirty="0">
              <a:solidFill>
                <a:schemeClr val="bg1"/>
              </a:solidFill>
              <a:effectLst/>
            </a:endParaRPr>
          </a:p>
          <a:p>
            <a:pPr marL="285750" indent="-285750" algn="just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700" b="0" i="0" u="none" strike="noStrike" dirty="0">
                <a:solidFill>
                  <a:schemeClr val="bg1"/>
                </a:solidFill>
                <a:effectLst/>
              </a:rPr>
              <a:t>Production française : 14,1 millions de paires</a:t>
            </a:r>
            <a:endParaRPr lang="fr-FR" sz="1700" b="0" dirty="0">
              <a:solidFill>
                <a:schemeClr val="bg1"/>
              </a:solidFill>
              <a:effectLst/>
            </a:endParaRPr>
          </a:p>
          <a:p>
            <a:pPr marL="285750" indent="-285750" algn="just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700" b="0" i="0" u="none" strike="noStrike" dirty="0">
                <a:solidFill>
                  <a:schemeClr val="bg1"/>
                </a:solidFill>
                <a:effectLst/>
              </a:rPr>
              <a:t>Le marché (Ventes aux consommateurs)  : 71,1 Md €</a:t>
            </a:r>
            <a:endParaRPr lang="fr-FR" sz="1700" b="0" dirty="0">
              <a:solidFill>
                <a:schemeClr val="bg1"/>
              </a:solidFill>
              <a:effectLst/>
            </a:endParaRPr>
          </a:p>
          <a:p>
            <a:pPr marL="285750" indent="-285750" algn="just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700" b="0" i="0" u="none" strike="noStrike" dirty="0">
                <a:solidFill>
                  <a:schemeClr val="bg1"/>
                </a:solidFill>
                <a:effectLst/>
              </a:rPr>
              <a:t>Prix moyen (hors chaussures de luxe) : 88€</a:t>
            </a:r>
            <a:endParaRPr lang="fr-FR" sz="1700" b="0" dirty="0">
              <a:solidFill>
                <a:schemeClr val="bg1"/>
              </a:solidFill>
              <a:effectLst/>
            </a:endParaRPr>
          </a:p>
          <a:p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4135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0F387022-8C7F-4B1F-929D-BDF4ACDB5CEA}"/>
              </a:ext>
            </a:extLst>
          </p:cNvPr>
          <p:cNvSpPr/>
          <p:nvPr/>
        </p:nvSpPr>
        <p:spPr>
          <a:xfrm>
            <a:off x="1" y="1828800"/>
            <a:ext cx="3820160" cy="38912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A2ECEF1-54D6-4B62-96D2-0C427F8A34C3}"/>
              </a:ext>
            </a:extLst>
          </p:cNvPr>
          <p:cNvSpPr/>
          <p:nvPr/>
        </p:nvSpPr>
        <p:spPr>
          <a:xfrm>
            <a:off x="4185921" y="1828800"/>
            <a:ext cx="3820160" cy="38912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2A52BFE-2B90-48B5-90C7-2BFE2BC77BD6}"/>
              </a:ext>
            </a:extLst>
          </p:cNvPr>
          <p:cNvSpPr/>
          <p:nvPr/>
        </p:nvSpPr>
        <p:spPr>
          <a:xfrm>
            <a:off x="8371841" y="1828800"/>
            <a:ext cx="3820160" cy="38912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0FCFA830-4F3D-41BB-BB82-0FE7C64A02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1828800"/>
            <a:ext cx="1219200" cy="3891280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D758D2F4-E9B8-4EE8-9AAB-B037239C6C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85921" y="1828800"/>
            <a:ext cx="1163845" cy="3891280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0DC82EB9-0FAE-4F8D-BB96-7A70D9051FA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5237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71841" y="1828800"/>
            <a:ext cx="1161042" cy="3891279"/>
          </a:xfrm>
          <a:prstGeom prst="rect">
            <a:avLst/>
          </a:prstGeom>
        </p:spPr>
      </p:pic>
      <p:sp>
        <p:nvSpPr>
          <p:cNvPr id="35" name="ZoneTexte 34">
            <a:extLst>
              <a:ext uri="{FF2B5EF4-FFF2-40B4-BE49-F238E27FC236}">
                <a16:creationId xmlns:a16="http://schemas.microsoft.com/office/drawing/2014/main" id="{EC4003BB-96C3-4897-8F77-1DC50814B229}"/>
              </a:ext>
            </a:extLst>
          </p:cNvPr>
          <p:cNvSpPr txBox="1"/>
          <p:nvPr/>
        </p:nvSpPr>
        <p:spPr>
          <a:xfrm>
            <a:off x="1219200" y="335280"/>
            <a:ext cx="706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chemeClr val="bg1"/>
                </a:solidFill>
                <a:latin typeface="+mj-lt"/>
              </a:rPr>
              <a:t>Caractéristiques d’intérêt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92356902-D5CE-47AA-896B-EB856CB8F43C}"/>
              </a:ext>
            </a:extLst>
          </p:cNvPr>
          <p:cNvSpPr txBox="1"/>
          <p:nvPr/>
        </p:nvSpPr>
        <p:spPr>
          <a:xfrm>
            <a:off x="1463040" y="2194560"/>
            <a:ext cx="216408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Clientèle</a:t>
            </a:r>
            <a:endParaRPr lang="fr-FR" sz="2200" dirty="0"/>
          </a:p>
          <a:p>
            <a:pPr algn="just"/>
            <a:endParaRPr lang="fr-FR" sz="2200" dirty="0"/>
          </a:p>
          <a:p>
            <a:pPr algn="ctr"/>
            <a:r>
              <a:rPr lang="fr-FR" sz="2200" dirty="0"/>
              <a:t>Notre cliente doit s’implanter dans une zone où doivent se trouver ses futurs clients.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878D7B4D-86FE-409D-B936-BB3D5B25F385}"/>
              </a:ext>
            </a:extLst>
          </p:cNvPr>
          <p:cNvSpPr txBox="1"/>
          <p:nvPr/>
        </p:nvSpPr>
        <p:spPr>
          <a:xfrm>
            <a:off x="5712723" y="2194560"/>
            <a:ext cx="1998717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Fréquentation</a:t>
            </a:r>
            <a:endParaRPr lang="fr-FR" dirty="0"/>
          </a:p>
          <a:p>
            <a:endParaRPr lang="fr-FR" sz="2200" dirty="0"/>
          </a:p>
          <a:p>
            <a:pPr algn="ctr"/>
            <a:r>
              <a:rPr lang="fr-FR" sz="2200" dirty="0"/>
              <a:t>Notre cliente souhaiterait se faire connaître et faire connaître sa boutique.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CD25D24C-D09F-40C9-AD07-41AC6D2E973B}"/>
              </a:ext>
            </a:extLst>
          </p:cNvPr>
          <p:cNvSpPr txBox="1"/>
          <p:nvPr/>
        </p:nvSpPr>
        <p:spPr>
          <a:xfrm>
            <a:off x="10088880" y="2194560"/>
            <a:ext cx="1828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Attractivité</a:t>
            </a:r>
          </a:p>
          <a:p>
            <a:endParaRPr lang="fr-FR" dirty="0"/>
          </a:p>
          <a:p>
            <a:pPr algn="ctr"/>
            <a:r>
              <a:rPr lang="fr-FR" sz="2200" dirty="0"/>
              <a:t>Notre cliente augmentera ses chances de se faire connaître dans une zone attractive.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233B750-9C49-42EB-8D5B-96E8E83C0F54}"/>
              </a:ext>
            </a:extLst>
          </p:cNvPr>
          <p:cNvSpPr txBox="1"/>
          <p:nvPr/>
        </p:nvSpPr>
        <p:spPr>
          <a:xfrm>
            <a:off x="8516680" y="6085839"/>
            <a:ext cx="283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Source de données : INSEE</a:t>
            </a:r>
          </a:p>
        </p:txBody>
      </p:sp>
    </p:spTree>
    <p:extLst>
      <p:ext uri="{BB962C8B-B14F-4D97-AF65-F5344CB8AC3E}">
        <p14:creationId xmlns:p14="http://schemas.microsoft.com/office/powerpoint/2010/main" val="148192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5000"/>
            <a:lum/>
          </a:blip>
          <a:srcRect/>
          <a:stretch>
            <a:fillRect t="-108000" b="-10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06A4EB90-804C-4AED-A362-39745F215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7520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8000" dirty="0">
                <a:latin typeface="Aharoni" panose="02010803020104030203" pitchFamily="2" charset="-79"/>
                <a:cs typeface="Aharoni" panose="02010803020104030203" pitchFamily="2" charset="-79"/>
              </a:rPr>
              <a:t>Merci</a:t>
            </a:r>
          </a:p>
        </p:txBody>
      </p:sp>
      <p:sp>
        <p:nvSpPr>
          <p:cNvPr id="6" name="Bande diagonale 5">
            <a:extLst>
              <a:ext uri="{FF2B5EF4-FFF2-40B4-BE49-F238E27FC236}">
                <a16:creationId xmlns:a16="http://schemas.microsoft.com/office/drawing/2014/main" id="{157AD352-7DBD-4701-AC03-16B193F838D6}"/>
              </a:ext>
            </a:extLst>
          </p:cNvPr>
          <p:cNvSpPr/>
          <p:nvPr/>
        </p:nvSpPr>
        <p:spPr>
          <a:xfrm>
            <a:off x="0" y="0"/>
            <a:ext cx="1239520" cy="1325562"/>
          </a:xfrm>
          <a:prstGeom prst="diagStripe">
            <a:avLst/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Bande diagonale 8">
            <a:extLst>
              <a:ext uri="{FF2B5EF4-FFF2-40B4-BE49-F238E27FC236}">
                <a16:creationId xmlns:a16="http://schemas.microsoft.com/office/drawing/2014/main" id="{7889ADDB-566E-4D54-8846-CA0261550DA5}"/>
              </a:ext>
            </a:extLst>
          </p:cNvPr>
          <p:cNvSpPr/>
          <p:nvPr/>
        </p:nvSpPr>
        <p:spPr>
          <a:xfrm rot="10800000">
            <a:off x="10952480" y="5532438"/>
            <a:ext cx="1239520" cy="1325562"/>
          </a:xfrm>
          <a:prstGeom prst="diagStripe">
            <a:avLst/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179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</Words>
  <Application>Microsoft Office PowerPoint</Application>
  <PresentationFormat>Grand écran</PresentationFormat>
  <Paragraphs>44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Aharoni</vt:lpstr>
      <vt:lpstr>Arial</vt:lpstr>
      <vt:lpstr>Avenir Next LT Pro Light</vt:lpstr>
      <vt:lpstr>Calibri</vt:lpstr>
      <vt:lpstr>Calibri Light</vt:lpstr>
      <vt:lpstr>Candara</vt:lpstr>
      <vt:lpstr>Thème Office</vt:lpstr>
      <vt:lpstr>Présentation PowerPoint</vt:lpstr>
      <vt:lpstr>Présentation du projet</vt:lpstr>
      <vt:lpstr>Présentation PowerPoint</vt:lpstr>
      <vt:lpstr>Présentation PowerPoint</vt:lpstr>
      <vt:lpstr>Présentation PowerPoint</vt:lpstr>
      <vt:lpstr>Merci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Merveille Kinankazi</dc:creator>
  <cp:lastModifiedBy>traore nene</cp:lastModifiedBy>
  <cp:revision>3</cp:revision>
  <dcterms:created xsi:type="dcterms:W3CDTF">2022-04-05T14:45:23Z</dcterms:created>
  <dcterms:modified xsi:type="dcterms:W3CDTF">2022-04-12T22:38:09Z</dcterms:modified>
</cp:coreProperties>
</file>