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58" r:id="rId4"/>
    <p:sldId id="259" r:id="rId5"/>
    <p:sldId id="271" r:id="rId6"/>
    <p:sldId id="272" r:id="rId7"/>
    <p:sldId id="273" r:id="rId8"/>
    <p:sldId id="262" r:id="rId9"/>
    <p:sldId id="263" r:id="rId10"/>
    <p:sldId id="260" r:id="rId11"/>
    <p:sldId id="261" r:id="rId12"/>
    <p:sldId id="264" r:id="rId13"/>
    <p:sldId id="268" r:id="rId14"/>
    <p:sldId id="265" r:id="rId15"/>
    <p:sldId id="267" r:id="rId16"/>
    <p:sldId id="276" r:id="rId17"/>
    <p:sldId id="269" r:id="rId18"/>
    <p:sldId id="274" r:id="rId19"/>
    <p:sldId id="275" r:id="rId20"/>
    <p:sldId id="27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jin\Downloads\Domaines%20d'application\test_med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jin\Downloads\Domaines%20d'application\test_med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jin\Downloads\Domaines%20d'application\test_med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jin\Downloads\Domaines%20d'application\test_meda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[test_medals.xlsx]Feuil4!Tableau croisé dynamique2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b="1" dirty="0"/>
              <a:t>L'évolution du</a:t>
            </a:r>
            <a:r>
              <a:rPr lang="fr-FR" sz="3200" b="1" baseline="0" dirty="0"/>
              <a:t> nombre </a:t>
            </a:r>
            <a:r>
              <a:rPr lang="fr-FR" sz="3200" b="1" dirty="0"/>
              <a:t>total de médailles attribuées</a:t>
            </a:r>
          </a:p>
        </c:rich>
      </c:tx>
      <c:layout>
        <c:manualLayout>
          <c:xMode val="edge"/>
          <c:yMode val="edge"/>
          <c:x val="9.9746862962233257E-2"/>
          <c:y val="1.6334864726901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4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4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4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Feuil4!$B$3</c:f>
              <c:strCache>
                <c:ptCount val="1"/>
                <c:pt idx="0">
                  <c:v>Médailles d'Or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Feuil4!$A$4:$A$27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Feuil4!$B$4:$B$27</c:f>
              <c:numCache>
                <c:formatCode>General</c:formatCode>
                <c:ptCount val="23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  <c:pt idx="4">
                  <c:v>22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46</c:v>
                </c:pt>
                <c:pt idx="15">
                  <c:v>57</c:v>
                </c:pt>
                <c:pt idx="16">
                  <c:v>61</c:v>
                </c:pt>
                <c:pt idx="17">
                  <c:v>69</c:v>
                </c:pt>
                <c:pt idx="18">
                  <c:v>80</c:v>
                </c:pt>
                <c:pt idx="19">
                  <c:v>84</c:v>
                </c:pt>
                <c:pt idx="20">
                  <c:v>86</c:v>
                </c:pt>
                <c:pt idx="21">
                  <c:v>99</c:v>
                </c:pt>
                <c:pt idx="22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2-4A81-AF2A-8D0A7C788545}"/>
            </c:ext>
          </c:extLst>
        </c:ser>
        <c:ser>
          <c:idx val="1"/>
          <c:order val="1"/>
          <c:tx>
            <c:strRef>
              <c:f>Feuil4!$C$3</c:f>
              <c:strCache>
                <c:ptCount val="1"/>
                <c:pt idx="0">
                  <c:v>Médailles d'Argent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Feuil4!$A$4:$A$27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Feuil4!$C$4:$C$27</c:f>
              <c:numCache>
                <c:formatCode>General</c:formatCode>
                <c:ptCount val="23"/>
                <c:pt idx="0">
                  <c:v>16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23</c:v>
                </c:pt>
                <c:pt idx="7">
                  <c:v>26</c:v>
                </c:pt>
                <c:pt idx="8">
                  <c:v>39</c:v>
                </c:pt>
                <c:pt idx="9">
                  <c:v>39</c:v>
                </c:pt>
                <c:pt idx="10">
                  <c:v>34</c:v>
                </c:pt>
                <c:pt idx="11">
                  <c:v>37</c:v>
                </c:pt>
                <c:pt idx="12">
                  <c:v>39</c:v>
                </c:pt>
                <c:pt idx="13">
                  <c:v>39</c:v>
                </c:pt>
                <c:pt idx="14">
                  <c:v>46</c:v>
                </c:pt>
                <c:pt idx="15">
                  <c:v>58</c:v>
                </c:pt>
                <c:pt idx="16">
                  <c:v>61</c:v>
                </c:pt>
                <c:pt idx="17">
                  <c:v>68</c:v>
                </c:pt>
                <c:pt idx="18">
                  <c:v>76</c:v>
                </c:pt>
                <c:pt idx="19">
                  <c:v>84</c:v>
                </c:pt>
                <c:pt idx="20">
                  <c:v>87</c:v>
                </c:pt>
                <c:pt idx="21">
                  <c:v>96</c:v>
                </c:pt>
                <c:pt idx="22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32-4A81-AF2A-8D0A7C788545}"/>
            </c:ext>
          </c:extLst>
        </c:ser>
        <c:ser>
          <c:idx val="2"/>
          <c:order val="2"/>
          <c:tx>
            <c:strRef>
              <c:f>Feuil4!$D$3</c:f>
              <c:strCache>
                <c:ptCount val="1"/>
                <c:pt idx="0">
                  <c:v>Médailles de Bronze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Feuil4!$A$4:$A$27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Feuil4!$D$4:$D$27</c:f>
              <c:numCache>
                <c:formatCode>General</c:formatCode>
                <c:ptCount val="23"/>
                <c:pt idx="0">
                  <c:v>17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27</c:v>
                </c:pt>
                <c:pt idx="8">
                  <c:v>31</c:v>
                </c:pt>
                <c:pt idx="9">
                  <c:v>32</c:v>
                </c:pt>
                <c:pt idx="10">
                  <c:v>35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46</c:v>
                </c:pt>
                <c:pt idx="15">
                  <c:v>56</c:v>
                </c:pt>
                <c:pt idx="16">
                  <c:v>61</c:v>
                </c:pt>
                <c:pt idx="17">
                  <c:v>68</c:v>
                </c:pt>
                <c:pt idx="18">
                  <c:v>78</c:v>
                </c:pt>
                <c:pt idx="19">
                  <c:v>84</c:v>
                </c:pt>
                <c:pt idx="20">
                  <c:v>85</c:v>
                </c:pt>
                <c:pt idx="21">
                  <c:v>99</c:v>
                </c:pt>
                <c:pt idx="22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32-4A81-AF2A-8D0A7C788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745864"/>
        <c:axId val="354082696"/>
      </c:lineChart>
      <c:catAx>
        <c:axId val="477745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Année</a:t>
                </a:r>
                <a:r>
                  <a:rPr lang="fr-FR" sz="1800" b="1" baseline="0" dirty="0"/>
                  <a:t> 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0.40865331005324074"/>
              <c:y val="0.956702318795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4082696"/>
        <c:crosses val="autoZero"/>
        <c:auto val="1"/>
        <c:lblAlgn val="ctr"/>
        <c:lblOffset val="100"/>
        <c:noMultiLvlLbl val="0"/>
      </c:catAx>
      <c:valAx>
        <c:axId val="35408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/>
                  <a:t>Nombre de médailles</a:t>
                </a:r>
              </a:p>
            </c:rich>
          </c:tx>
          <c:layout>
            <c:manualLayout>
              <c:xMode val="edge"/>
              <c:yMode val="edge"/>
              <c:x val="9.203336209375898E-3"/>
              <c:y val="0.40186645122652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74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[test_medals.xlsx]Feuil3!Tableau croisé dynamique1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600" b="1" i="0" baseline="0">
                <a:effectLst/>
              </a:rPr>
              <a:t>Médailles obtenues par les sportifs français</a:t>
            </a:r>
            <a:endParaRPr lang="fr-FR" sz="36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Feuil3!$B$3</c:f>
              <c:strCache>
                <c:ptCount val="1"/>
                <c:pt idx="0">
                  <c:v>Médailles d'Or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Feuil3!$A$4:$A$48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Feuil3!$B$4:$B$48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  <c:pt idx="16">
                  <c:v>2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4</c:v>
                </c:pt>
                <c:pt idx="2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1-4C31-BA2B-2F948BF8B352}"/>
            </c:ext>
          </c:extLst>
        </c:ser>
        <c:ser>
          <c:idx val="1"/>
          <c:order val="1"/>
          <c:tx>
            <c:strRef>
              <c:f>Feuil3!$C$3</c:f>
              <c:strCache>
                <c:ptCount val="1"/>
                <c:pt idx="0">
                  <c:v>Médailles d'Argent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Feuil3!$A$4:$A$48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Feuil3!$C$4:$C$48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5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1-4C31-BA2B-2F948BF8B352}"/>
            </c:ext>
          </c:extLst>
        </c:ser>
        <c:ser>
          <c:idx val="2"/>
          <c:order val="2"/>
          <c:tx>
            <c:strRef>
              <c:f>Feuil3!$D$3</c:f>
              <c:strCache>
                <c:ptCount val="1"/>
                <c:pt idx="0">
                  <c:v>Médailles de Bronze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Feuil3!$A$4:$A$48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Feuil3!$D$4:$D$48</c:f>
              <c:numCache>
                <c:formatCode>General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2</c:v>
                </c:pt>
                <c:pt idx="18">
                  <c:v>4</c:v>
                </c:pt>
                <c:pt idx="19">
                  <c:v>6</c:v>
                </c:pt>
                <c:pt idx="20">
                  <c:v>7</c:v>
                </c:pt>
                <c:pt idx="2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1-4C31-BA2B-2F948BF8B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8680768"/>
        <c:axId val="478684704"/>
      </c:barChart>
      <c:catAx>
        <c:axId val="47868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/>
                  <a:t>Année et Pays Hôte</a:t>
                </a:r>
              </a:p>
            </c:rich>
          </c:tx>
          <c:layout>
            <c:manualLayout>
              <c:xMode val="edge"/>
              <c:yMode val="edge"/>
              <c:x val="0.38855101408987014"/>
              <c:y val="0.956766592516742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8684704"/>
        <c:crosses val="autoZero"/>
        <c:auto val="1"/>
        <c:lblAlgn val="ctr"/>
        <c:lblOffset val="100"/>
        <c:noMultiLvlLbl val="0"/>
      </c:catAx>
      <c:valAx>
        <c:axId val="4786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/>
                  <a:t>Nombre de médailles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868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[test_medals.xlsx]Feuil1!Tableau croisé dynamique1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Pourcentage de médailles obtenues par les  sportifs français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% médailles de bronze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Feuil1!$B$4:$B$48</c:f>
              <c:numCache>
                <c:formatCode>0.00%</c:formatCode>
                <c:ptCount val="22"/>
                <c:pt idx="0">
                  <c:v>0.17647058823529413</c:v>
                </c:pt>
                <c:pt idx="1">
                  <c:v>0</c:v>
                </c:pt>
                <c:pt idx="2">
                  <c:v>0</c:v>
                </c:pt>
                <c:pt idx="3">
                  <c:v>5.8823529411764705E-2</c:v>
                </c:pt>
                <c:pt idx="4">
                  <c:v>9.0909090909090912E-2</c:v>
                </c:pt>
                <c:pt idx="5">
                  <c:v>4.3478260869565216E-2</c:v>
                </c:pt>
                <c:pt idx="6">
                  <c:v>7.407407407407407E-2</c:v>
                </c:pt>
                <c:pt idx="7">
                  <c:v>0</c:v>
                </c:pt>
                <c:pt idx="8">
                  <c:v>6.25E-2</c:v>
                </c:pt>
                <c:pt idx="9">
                  <c:v>5.7142857142857141E-2</c:v>
                </c:pt>
                <c:pt idx="10">
                  <c:v>2.7027027027027029E-2</c:v>
                </c:pt>
                <c:pt idx="11">
                  <c:v>2.6315789473684209E-2</c:v>
                </c:pt>
                <c:pt idx="12">
                  <c:v>5.128205128205128E-2</c:v>
                </c:pt>
                <c:pt idx="13">
                  <c:v>2.1739130434782608E-2</c:v>
                </c:pt>
                <c:pt idx="14">
                  <c:v>1.7857142857142856E-2</c:v>
                </c:pt>
                <c:pt idx="15">
                  <c:v>6.5573770491803282E-2</c:v>
                </c:pt>
                <c:pt idx="16">
                  <c:v>7.3529411764705885E-2</c:v>
                </c:pt>
                <c:pt idx="17">
                  <c:v>2.564102564102564E-2</c:v>
                </c:pt>
                <c:pt idx="18">
                  <c:v>4.7619047619047616E-2</c:v>
                </c:pt>
                <c:pt idx="19">
                  <c:v>7.0588235294117646E-2</c:v>
                </c:pt>
                <c:pt idx="20">
                  <c:v>7.0707070707070704E-2</c:v>
                </c:pt>
                <c:pt idx="2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1-46BE-B8CD-BC72AA5AA133}"/>
            </c:ext>
          </c:extLst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% médailles d'argent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Feuil1!$C$4:$C$48</c:f>
              <c:numCache>
                <c:formatCode>0.00%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  <c:pt idx="5">
                  <c:v>0</c:v>
                </c:pt>
                <c:pt idx="6">
                  <c:v>0</c:v>
                </c:pt>
                <c:pt idx="7">
                  <c:v>0.10256410256410256</c:v>
                </c:pt>
                <c:pt idx="8">
                  <c:v>7.6923076923076927E-2</c:v>
                </c:pt>
                <c:pt idx="9">
                  <c:v>2.9411764705882353E-2</c:v>
                </c:pt>
                <c:pt idx="10">
                  <c:v>0</c:v>
                </c:pt>
                <c:pt idx="11">
                  <c:v>0</c:v>
                </c:pt>
                <c:pt idx="12">
                  <c:v>2.564102564102564E-2</c:v>
                </c:pt>
                <c:pt idx="13">
                  <c:v>0</c:v>
                </c:pt>
                <c:pt idx="14">
                  <c:v>8.6206896551724144E-2</c:v>
                </c:pt>
                <c:pt idx="15">
                  <c:v>1.6393442622950821E-2</c:v>
                </c:pt>
                <c:pt idx="16">
                  <c:v>1.4705882352941176E-2</c:v>
                </c:pt>
                <c:pt idx="17">
                  <c:v>6.5789473684210523E-2</c:v>
                </c:pt>
                <c:pt idx="18">
                  <c:v>2.3809523809523808E-2</c:v>
                </c:pt>
                <c:pt idx="19">
                  <c:v>3.4482758620689655E-2</c:v>
                </c:pt>
                <c:pt idx="20">
                  <c:v>4.1666666666666664E-2</c:v>
                </c:pt>
                <c:pt idx="21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1-46BE-B8CD-BC72AA5AA133}"/>
            </c:ext>
          </c:extLst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% médailles de 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Feuil1!$A$4:$A$48</c:f>
              <c:multiLvlStrCache>
                <c:ptCount val="22"/>
                <c:lvl>
                  <c:pt idx="0">
                    <c:v>France</c:v>
                  </c:pt>
                  <c:pt idx="1">
                    <c:v>Switzerland</c:v>
                  </c:pt>
                  <c:pt idx="2">
                    <c:v>United States</c:v>
                  </c:pt>
                  <c:pt idx="3">
                    <c:v>Germany</c:v>
                  </c:pt>
                  <c:pt idx="4">
                    <c:v>Switzerland</c:v>
                  </c:pt>
                  <c:pt idx="5">
                    <c:v>Norway</c:v>
                  </c:pt>
                  <c:pt idx="6">
                    <c:v>United States</c:v>
                  </c:pt>
                  <c:pt idx="7">
                    <c:v>Austria</c:v>
                  </c:pt>
                  <c:pt idx="8">
                    <c:v>France</c:v>
                  </c:pt>
                  <c:pt idx="9">
                    <c:v>Japan</c:v>
                  </c:pt>
                  <c:pt idx="10">
                    <c:v>Austria</c:v>
                  </c:pt>
                  <c:pt idx="11">
                    <c:v>United States</c:v>
                  </c:pt>
                  <c:pt idx="12">
                    <c:v>Yugoslavia</c:v>
                  </c:pt>
                  <c:pt idx="13">
                    <c:v>Canada</c:v>
                  </c:pt>
                  <c:pt idx="14">
                    <c:v>France</c:v>
                  </c:pt>
                  <c:pt idx="15">
                    <c:v>Norway</c:v>
                  </c:pt>
                  <c:pt idx="16">
                    <c:v>Japan</c:v>
                  </c:pt>
                  <c:pt idx="17">
                    <c:v>United States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Russia</c:v>
                  </c:pt>
                  <c:pt idx="21">
                    <c:v>South Korea</c:v>
                  </c:pt>
                </c:lvl>
                <c:lvl>
                  <c:pt idx="0">
                    <c:v>1924</c:v>
                  </c:pt>
                  <c:pt idx="1">
                    <c:v>1928</c:v>
                  </c:pt>
                  <c:pt idx="2">
                    <c:v>1932</c:v>
                  </c:pt>
                  <c:pt idx="3">
                    <c:v>1936</c:v>
                  </c:pt>
                  <c:pt idx="4">
                    <c:v>1948</c:v>
                  </c:pt>
                  <c:pt idx="5">
                    <c:v>1952</c:v>
                  </c:pt>
                  <c:pt idx="6">
                    <c:v>1960</c:v>
                  </c:pt>
                  <c:pt idx="7">
                    <c:v>1964</c:v>
                  </c:pt>
                  <c:pt idx="8">
                    <c:v>1968</c:v>
                  </c:pt>
                  <c:pt idx="9">
                    <c:v>1972</c:v>
                  </c:pt>
                  <c:pt idx="10">
                    <c:v>1976</c:v>
                  </c:pt>
                  <c:pt idx="11">
                    <c:v>1980</c:v>
                  </c:pt>
                  <c:pt idx="12">
                    <c:v>1984</c:v>
                  </c:pt>
                  <c:pt idx="13">
                    <c:v>1988</c:v>
                  </c:pt>
                  <c:pt idx="14">
                    <c:v>1992</c:v>
                  </c:pt>
                  <c:pt idx="15">
                    <c:v>1994</c:v>
                  </c:pt>
                  <c:pt idx="16">
                    <c:v>1998</c:v>
                  </c:pt>
                  <c:pt idx="17">
                    <c:v>2002</c:v>
                  </c:pt>
                  <c:pt idx="18">
                    <c:v>2006</c:v>
                  </c:pt>
                  <c:pt idx="19">
                    <c:v>2010</c:v>
                  </c:pt>
                  <c:pt idx="20">
                    <c:v>2014</c:v>
                  </c:pt>
                  <c:pt idx="21">
                    <c:v>2018</c:v>
                  </c:pt>
                </c:lvl>
              </c:multiLvlStrCache>
            </c:multiLvlStrRef>
          </c:cat>
          <c:val>
            <c:numRef>
              <c:f>Feuil1!$D$4:$D$48</c:f>
              <c:numCache>
                <c:formatCode>0.00%</c:formatCode>
                <c:ptCount val="22"/>
                <c:pt idx="0">
                  <c:v>0</c:v>
                </c:pt>
                <c:pt idx="1">
                  <c:v>7.1428571428571425E-2</c:v>
                </c:pt>
                <c:pt idx="2">
                  <c:v>7.1428571428571425E-2</c:v>
                </c:pt>
                <c:pt idx="3">
                  <c:v>0</c:v>
                </c:pt>
                <c:pt idx="4">
                  <c:v>9.0909090909090912E-2</c:v>
                </c:pt>
                <c:pt idx="5">
                  <c:v>0</c:v>
                </c:pt>
                <c:pt idx="6">
                  <c:v>3.5714285714285712E-2</c:v>
                </c:pt>
                <c:pt idx="7">
                  <c:v>8.8235294117647065E-2</c:v>
                </c:pt>
                <c:pt idx="8">
                  <c:v>0.11428571428571428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2.1739130434782608E-2</c:v>
                </c:pt>
                <c:pt idx="14">
                  <c:v>5.2631578947368418E-2</c:v>
                </c:pt>
                <c:pt idx="15">
                  <c:v>0</c:v>
                </c:pt>
                <c:pt idx="16">
                  <c:v>2.8985507246376812E-2</c:v>
                </c:pt>
                <c:pt idx="17">
                  <c:v>0.05</c:v>
                </c:pt>
                <c:pt idx="18">
                  <c:v>3.5714285714285712E-2</c:v>
                </c:pt>
                <c:pt idx="19">
                  <c:v>2.3255813953488372E-2</c:v>
                </c:pt>
                <c:pt idx="20">
                  <c:v>4.0404040404040407E-2</c:v>
                </c:pt>
                <c:pt idx="21">
                  <c:v>4.8543689320388349E-2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51-46BE-B8CD-BC72AA5A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3938400"/>
        <c:axId val="1703925920"/>
      </c:barChart>
      <c:catAx>
        <c:axId val="17039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3925920"/>
        <c:crosses val="autoZero"/>
        <c:auto val="1"/>
        <c:lblAlgn val="ctr"/>
        <c:lblOffset val="100"/>
        <c:noMultiLvlLbl val="0"/>
      </c:catAx>
      <c:valAx>
        <c:axId val="170392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39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[test_medals.xlsx]Feuil3!Tableau croisé dynamique1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Pourcentage maximal des médailles obtenues par année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4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Feuil3!$B$3</c:f>
              <c:strCache>
                <c:ptCount val="1"/>
                <c:pt idx="0">
                  <c:v>Max % médailles de bronze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Feuil3!$A$4:$A$27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Feuil3!$B$4:$B$27</c:f>
              <c:numCache>
                <c:formatCode>0.00%</c:formatCode>
                <c:ptCount val="23"/>
                <c:pt idx="0">
                  <c:v>0.35294117647058826</c:v>
                </c:pt>
                <c:pt idx="1">
                  <c:v>0.33333333333333331</c:v>
                </c:pt>
                <c:pt idx="2">
                  <c:v>0.35714285714285715</c:v>
                </c:pt>
                <c:pt idx="3">
                  <c:v>0.17647058823529413</c:v>
                </c:pt>
                <c:pt idx="4">
                  <c:v>0.18181818181818182</c:v>
                </c:pt>
                <c:pt idx="5">
                  <c:v>0.2608695652173913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0.19354838709677419</c:v>
                </c:pt>
                <c:pt idx="9">
                  <c:v>0.125</c:v>
                </c:pt>
                <c:pt idx="10">
                  <c:v>0.2</c:v>
                </c:pt>
                <c:pt idx="11">
                  <c:v>0.21621621621621623</c:v>
                </c:pt>
                <c:pt idx="12">
                  <c:v>0.18421052631578946</c:v>
                </c:pt>
                <c:pt idx="13">
                  <c:v>0.23076923076923078</c:v>
                </c:pt>
                <c:pt idx="14">
                  <c:v>0.19565217391304349</c:v>
                </c:pt>
                <c:pt idx="15">
                  <c:v>0.14285714285714285</c:v>
                </c:pt>
                <c:pt idx="16">
                  <c:v>0.13114754098360656</c:v>
                </c:pt>
                <c:pt idx="17">
                  <c:v>0.13235294117647059</c:v>
                </c:pt>
                <c:pt idx="18">
                  <c:v>0.14102564102564102</c:v>
                </c:pt>
                <c:pt idx="19">
                  <c:v>0.10714285714285714</c:v>
                </c:pt>
                <c:pt idx="20">
                  <c:v>0.15294117647058825</c:v>
                </c:pt>
                <c:pt idx="21">
                  <c:v>0.10101010101010101</c:v>
                </c:pt>
                <c:pt idx="22">
                  <c:v>0.10784313725490197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B9B-A5C3-D447B92E7A19}"/>
            </c:ext>
          </c:extLst>
        </c:ser>
        <c:ser>
          <c:idx val="1"/>
          <c:order val="1"/>
          <c:tx>
            <c:strRef>
              <c:f>Feuil3!$C$3</c:f>
              <c:strCache>
                <c:ptCount val="1"/>
                <c:pt idx="0">
                  <c:v>Max % médailles d'argent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Feuil3!$A$4:$A$27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Feuil3!$C$4:$C$27</c:f>
              <c:numCache>
                <c:formatCode>0.00%</c:formatCode>
                <c:ptCount val="23"/>
                <c:pt idx="0">
                  <c:v>0.4375</c:v>
                </c:pt>
                <c:pt idx="1">
                  <c:v>0.33333333333333331</c:v>
                </c:pt>
                <c:pt idx="2">
                  <c:v>0.2857142857142857</c:v>
                </c:pt>
                <c:pt idx="3">
                  <c:v>0.29411764705882354</c:v>
                </c:pt>
                <c:pt idx="4">
                  <c:v>0.16666666666666666</c:v>
                </c:pt>
                <c:pt idx="5">
                  <c:v>0.27272727272727271</c:v>
                </c:pt>
                <c:pt idx="6">
                  <c:v>0.17391304347826086</c:v>
                </c:pt>
                <c:pt idx="7">
                  <c:v>0.19230769230769232</c:v>
                </c:pt>
                <c:pt idx="8">
                  <c:v>0.20512820512820512</c:v>
                </c:pt>
                <c:pt idx="9">
                  <c:v>0.15384615384615385</c:v>
                </c:pt>
                <c:pt idx="10">
                  <c:v>0.14705882352941177</c:v>
                </c:pt>
                <c:pt idx="11">
                  <c:v>0.16216216216216217</c:v>
                </c:pt>
                <c:pt idx="12">
                  <c:v>0.17948717948717949</c:v>
                </c:pt>
                <c:pt idx="13">
                  <c:v>0.25641025641025639</c:v>
                </c:pt>
                <c:pt idx="14">
                  <c:v>0.21739130434782608</c:v>
                </c:pt>
                <c:pt idx="15">
                  <c:v>0.17241379310344829</c:v>
                </c:pt>
                <c:pt idx="16">
                  <c:v>0.18032786885245902</c:v>
                </c:pt>
                <c:pt idx="17">
                  <c:v>0.14705882352941177</c:v>
                </c:pt>
                <c:pt idx="18">
                  <c:v>0.21052631578947367</c:v>
                </c:pt>
                <c:pt idx="19">
                  <c:v>0.14285714285714285</c:v>
                </c:pt>
                <c:pt idx="20">
                  <c:v>0.17241379310344829</c:v>
                </c:pt>
                <c:pt idx="21">
                  <c:v>0.10416666666666667</c:v>
                </c:pt>
                <c:pt idx="22">
                  <c:v>0.13725490196078433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F-4B9B-A5C3-D447B92E7A19}"/>
            </c:ext>
          </c:extLst>
        </c:ser>
        <c:ser>
          <c:idx val="2"/>
          <c:order val="2"/>
          <c:tx>
            <c:strRef>
              <c:f>Feuil3!$D$3</c:f>
              <c:strCache>
                <c:ptCount val="1"/>
                <c:pt idx="0">
                  <c:v>Max % médailles d'or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Feuil3!$A$4:$A$27</c:f>
              <c:strCache>
                <c:ptCount val="23"/>
                <c:pt idx="0">
                  <c:v>1924</c:v>
                </c:pt>
                <c:pt idx="1">
                  <c:v>1928</c:v>
                </c:pt>
                <c:pt idx="2">
                  <c:v>1932</c:v>
                </c:pt>
                <c:pt idx="3">
                  <c:v>1936</c:v>
                </c:pt>
                <c:pt idx="4">
                  <c:v>1948</c:v>
                </c:pt>
                <c:pt idx="5">
                  <c:v>1952</c:v>
                </c:pt>
                <c:pt idx="6">
                  <c:v>1956</c:v>
                </c:pt>
                <c:pt idx="7">
                  <c:v>1960</c:v>
                </c:pt>
                <c:pt idx="8">
                  <c:v>1964</c:v>
                </c:pt>
                <c:pt idx="9">
                  <c:v>1968</c:v>
                </c:pt>
                <c:pt idx="10">
                  <c:v>1972</c:v>
                </c:pt>
                <c:pt idx="11">
                  <c:v>1976</c:v>
                </c:pt>
                <c:pt idx="12">
                  <c:v>1980</c:v>
                </c:pt>
                <c:pt idx="13">
                  <c:v>1984</c:v>
                </c:pt>
                <c:pt idx="14">
                  <c:v>1988</c:v>
                </c:pt>
                <c:pt idx="15">
                  <c:v>1992</c:v>
                </c:pt>
                <c:pt idx="16">
                  <c:v>1994</c:v>
                </c:pt>
                <c:pt idx="17">
                  <c:v>1998</c:v>
                </c:pt>
                <c:pt idx="18">
                  <c:v>2002</c:v>
                </c:pt>
                <c:pt idx="19">
                  <c:v>2006</c:v>
                </c:pt>
                <c:pt idx="20">
                  <c:v>2010</c:v>
                </c:pt>
                <c:pt idx="21">
                  <c:v>2014</c:v>
                </c:pt>
                <c:pt idx="22">
                  <c:v>2018</c:v>
                </c:pt>
              </c:strCache>
            </c:strRef>
          </c:cat>
          <c:val>
            <c:numRef>
              <c:f>Feuil3!$D$4:$D$27</c:f>
              <c:numCache>
                <c:formatCode>0.00%</c:formatCode>
                <c:ptCount val="23"/>
                <c:pt idx="0">
                  <c:v>0.25</c:v>
                </c:pt>
                <c:pt idx="1">
                  <c:v>0.42857142857142855</c:v>
                </c:pt>
                <c:pt idx="2">
                  <c:v>0.42857142857142855</c:v>
                </c:pt>
                <c:pt idx="3">
                  <c:v>0.41176470588235292</c:v>
                </c:pt>
                <c:pt idx="4">
                  <c:v>0.18181818181818182</c:v>
                </c:pt>
                <c:pt idx="5">
                  <c:v>0.31818181818181818</c:v>
                </c:pt>
                <c:pt idx="6">
                  <c:v>0.28000000000000003</c:v>
                </c:pt>
                <c:pt idx="7">
                  <c:v>0.25</c:v>
                </c:pt>
                <c:pt idx="8">
                  <c:v>0.3235294117647059</c:v>
                </c:pt>
                <c:pt idx="9">
                  <c:v>0.17142857142857143</c:v>
                </c:pt>
                <c:pt idx="10">
                  <c:v>0.22222222222222221</c:v>
                </c:pt>
                <c:pt idx="11">
                  <c:v>0.35135135135135137</c:v>
                </c:pt>
                <c:pt idx="12">
                  <c:v>0.26315789473684209</c:v>
                </c:pt>
                <c:pt idx="13">
                  <c:v>0.23076923076923078</c:v>
                </c:pt>
                <c:pt idx="14">
                  <c:v>0.2391304347826087</c:v>
                </c:pt>
                <c:pt idx="15">
                  <c:v>0.17543859649122806</c:v>
                </c:pt>
                <c:pt idx="16">
                  <c:v>0.18032786885245902</c:v>
                </c:pt>
                <c:pt idx="17">
                  <c:v>0.17391304347826086</c:v>
                </c:pt>
                <c:pt idx="18">
                  <c:v>0.16250000000000001</c:v>
                </c:pt>
                <c:pt idx="19">
                  <c:v>0.13095238095238096</c:v>
                </c:pt>
                <c:pt idx="20">
                  <c:v>0.16279069767441862</c:v>
                </c:pt>
                <c:pt idx="21">
                  <c:v>0.1111111111111111</c:v>
                </c:pt>
                <c:pt idx="22">
                  <c:v>0.13592233009708737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F-4B9B-A5C3-D447B92E7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668112"/>
        <c:axId val="335671024"/>
      </c:barChart>
      <c:catAx>
        <c:axId val="33566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671024"/>
        <c:crosses val="autoZero"/>
        <c:auto val="1"/>
        <c:lblAlgn val="ctr"/>
        <c:lblOffset val="100"/>
        <c:noMultiLvlLbl val="0"/>
      </c:catAx>
      <c:valAx>
        <c:axId val="3356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566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0C30-1376-4D47-80C9-A56386F9E315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6D1A-184D-43F4-AE5B-6152A7DB39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3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16D1A-184D-43F4-AE5B-6152A7DB39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1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7ED99-5DD1-4A4A-AD34-BCDF2863F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E2425A-7571-4391-8885-0D1EDDEC7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87E15-E044-4B90-B57A-F35D8A14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F445B-1BCC-4CAF-9B1D-8523CC5B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944C5-C89F-4615-B5F3-F888022A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65318-D3FD-4A15-80A0-BA76C848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7D5480-6493-4509-A497-940DE9734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2E589-23F7-45C8-BE34-D56CB26A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070CEA-CDDC-403C-9E00-C47524E8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1D1F7-EB92-443E-B1D7-2D33AD08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84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4A613B-67D4-49FE-8BE9-965788B3A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B3BDBA-9F3B-4B6A-A1B2-354BC89EA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1E580-99D0-46FF-AA46-387CAD4F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B4003-20CB-47EF-B5BE-6F65BB7E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19716-9A26-4EF7-8AA9-EAD15D90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5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AC9C8-3BC9-4DCE-A192-C38880BF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BAEF61-1311-43D5-A30F-DFB857C37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B74C79-D2BF-4F49-AF55-B912D12C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C3591-72CD-4A60-9F33-6653E8D0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C529B-C885-47E7-95B1-068B64D9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04EB6-4644-4CFE-8EFC-1602A9C6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7D36FF-C171-4268-91C2-ADABCF71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F31AD-D2C8-4D9C-BC65-8360E175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AD28D-C4F8-4C50-9524-0C828CF3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29949-29BA-43BC-936B-AF543FD8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9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505A8-C03E-4245-91B5-0F66052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4198CC-9F3C-42E7-8FCB-BEC957D40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F511DB-D323-4773-8D9B-6FF84C72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D8E560-5133-4C01-9256-648D4410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244456-9E00-4E29-9345-6C3C32E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C40D41-034A-4D8E-BF12-B1690203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6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57226-B120-4C5D-9574-AAD8230C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BCCCA2-FCDE-468B-8255-887019FF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B6EDB7-551C-4825-A339-D2FA93444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996C30-F257-4689-B243-91CE3317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8D722B-0F9B-48B1-A06A-77591B49F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8A1FF3-7C78-4A12-9974-BD0BD61C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98B4A4-9BFA-4B53-A244-BE0A7564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512770-4E78-4D1E-A79A-FEB790FB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2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6A5D3-2D71-4F74-94F0-055D358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A475DF-3D4A-41F0-A8A8-77EE3106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ED8C84-94A2-4119-B77D-203E76DB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BF7A81-57CD-4FA3-A160-F0C3703C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07B5B4-0EF3-42D3-A51F-934E9051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8880CC-68B9-4CFE-99E2-6D20CFB5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A26280-AF3D-4B79-8081-4FA66399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160B-D70C-47EA-AE26-64E3C1AF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6E47-00E1-44D9-9915-805A4B18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B8F3B9-85BA-4DDF-9250-6540777F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514604-D469-4D0A-B441-BD4F182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241835-8BE1-4935-A6EA-06FE20F6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147B0B-179A-4448-9D20-E17BEBE5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97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558E4-F742-4409-93D1-3639D628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8DF965-4EBA-4B62-9F87-AA92E9311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E9BAF2-7BBE-4063-A7A6-272C5BF7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EA0F49-5E83-4AF2-B96C-1D610FEF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22C283-985A-406E-AE68-BE8188CB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06CC0F-FEC9-459E-BCC5-081B8F01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1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18ABA5-5648-448D-AA3E-6A673952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12F395-81E8-41C4-B464-01C33F91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96243-8D5F-428D-925B-70A959879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5261-EDED-4E2E-82FE-AF1F48F9B456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0FED6F-AA00-434B-A0BC-56E44DA18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DC772C-A3A2-49E0-AE63-A993F831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C069-A372-4AFD-8315-FECF36010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7219D41-45EB-4DBE-9094-B1E7E2473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9"/>
          <a:stretch/>
        </p:blipFill>
        <p:spPr>
          <a:xfrm>
            <a:off x="4291735" y="1728742"/>
            <a:ext cx="7900265" cy="47947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BBB470-2973-44BA-B84E-85CC8B31D405}"/>
              </a:ext>
            </a:extLst>
          </p:cNvPr>
          <p:cNvSpPr txBox="1"/>
          <p:nvPr/>
        </p:nvSpPr>
        <p:spPr>
          <a:xfrm>
            <a:off x="200025" y="227091"/>
            <a:ext cx="11791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Rubik" panose="02000604000000020004" pitchFamily="2" charset="-79"/>
              </a:rPr>
              <a:t>Présentation </a:t>
            </a:r>
            <a:r>
              <a:rPr lang="fr-FR" sz="4800" dirty="0">
                <a:solidFill>
                  <a:prstClr val="black"/>
                </a:solidFill>
                <a:latin typeface="Arial Black" panose="020B0A04020102020204" pitchFamily="34" charset="0"/>
                <a:cs typeface="Rubik" panose="02000604000000020004" pitchFamily="2" charset="-79"/>
              </a:rPr>
              <a:t>P</a:t>
            </a:r>
            <a:r>
              <a:rPr kumimoji="0" lang="fr-FR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Rubik" panose="02000604000000020004" pitchFamily="2" charset="-79"/>
              </a:rPr>
              <a:t>rojet</a:t>
            </a:r>
            <a:r>
              <a:rPr kumimoji="0" lang="fr-FR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Rubik" panose="02000604000000020004" pitchFamily="2" charset="-79"/>
              </a:rPr>
              <a:t> </a:t>
            </a:r>
            <a:r>
              <a:rPr lang="fr-FR" sz="4800" dirty="0">
                <a:solidFill>
                  <a:prstClr val="black"/>
                </a:solidFill>
                <a:latin typeface="Arial Black" panose="020B0A04020102020204" pitchFamily="34" charset="0"/>
                <a:cs typeface="Rubik" panose="02000604000000020004" pitchFamily="2" charset="-79"/>
              </a:rPr>
              <a:t>D</a:t>
            </a:r>
            <a:r>
              <a:rPr kumimoji="0" lang="fr-FR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Rubik" panose="02000604000000020004" pitchFamily="2" charset="-79"/>
              </a:rPr>
              <a:t>omaine</a:t>
            </a:r>
            <a:r>
              <a:rPr kumimoji="0" lang="fr-FR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Rubik" panose="02000604000000020004" pitchFamily="2" charset="-79"/>
              </a:rPr>
              <a:t> d’Application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Jeux Olympiques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d’Hiver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EB469C-DBAB-459E-A63F-F5589CFC1095}"/>
              </a:ext>
            </a:extLst>
          </p:cNvPr>
          <p:cNvSpPr txBox="1"/>
          <p:nvPr/>
        </p:nvSpPr>
        <p:spPr>
          <a:xfrm>
            <a:off x="200025" y="5129258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Membres du groupe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Rojinth YOGARAJAN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Jessim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 GHORBAL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Moustapha TAL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1757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9302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23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745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58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82442F7-7335-4E20-9EA1-DBC1DD930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59778"/>
              </p:ext>
            </p:extLst>
          </p:nvPr>
        </p:nvGraphicFramePr>
        <p:xfrm>
          <a:off x="1" y="3124200"/>
          <a:ext cx="121920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59DAE98-7BD7-4D13-9A80-D88E998F1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29331"/>
              </p:ext>
            </p:extLst>
          </p:nvPr>
        </p:nvGraphicFramePr>
        <p:xfrm>
          <a:off x="0" y="0"/>
          <a:ext cx="1219199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A0B0DF-DD2B-4E04-98C2-7EC4BA5BC91A}"/>
              </a:ext>
            </a:extLst>
          </p:cNvPr>
          <p:cNvSpPr/>
          <p:nvPr/>
        </p:nvSpPr>
        <p:spPr>
          <a:xfrm>
            <a:off x="515566" y="5846323"/>
            <a:ext cx="476655" cy="1011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5A91E-80E3-470B-9739-E3BD2B0B5F95}"/>
              </a:ext>
            </a:extLst>
          </p:cNvPr>
          <p:cNvSpPr/>
          <p:nvPr/>
        </p:nvSpPr>
        <p:spPr>
          <a:xfrm>
            <a:off x="4218562" y="5846323"/>
            <a:ext cx="476655" cy="1011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21AC8-460E-4808-9B7D-9EC92C765F55}"/>
              </a:ext>
            </a:extLst>
          </p:cNvPr>
          <p:cNvSpPr/>
          <p:nvPr/>
        </p:nvSpPr>
        <p:spPr>
          <a:xfrm>
            <a:off x="7020130" y="5846324"/>
            <a:ext cx="476655" cy="1011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70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AE2E01-B615-4913-8D60-1A7BE9A636C6}"/>
              </a:ext>
            </a:extLst>
          </p:cNvPr>
          <p:cNvSpPr txBox="1"/>
          <p:nvPr/>
        </p:nvSpPr>
        <p:spPr>
          <a:xfrm>
            <a:off x="2105025" y="2555706"/>
            <a:ext cx="798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Influence sur le PIB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2F1694-7C43-4832-A263-7BB6F396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C1AB1C-1ACF-42C1-BF3F-E523420B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0"/>
            <a:ext cx="11134725" cy="50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53FD349-980A-4A00-BF7D-FE3398145E80}"/>
              </a:ext>
            </a:extLst>
          </p:cNvPr>
          <p:cNvSpPr txBox="1"/>
          <p:nvPr/>
        </p:nvSpPr>
        <p:spPr>
          <a:xfrm>
            <a:off x="0" y="5046352"/>
            <a:ext cx="6705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moyenne du PIB = +6,95%</a:t>
            </a:r>
          </a:p>
          <a:p>
            <a:endParaRPr lang="fr-FR" dirty="0"/>
          </a:p>
          <a:p>
            <a:r>
              <a:rPr lang="fr-FR" dirty="0"/>
              <a:t>Evolution du PIB 3 ans après les J.O de 1960 = +10,86%</a:t>
            </a:r>
          </a:p>
          <a:p>
            <a:endParaRPr lang="fr-FR" dirty="0"/>
          </a:p>
          <a:p>
            <a:r>
              <a:rPr lang="fr-FR" dirty="0"/>
              <a:t>Evolution du PIB 3 ans avant les J.O de 2002 = +10%</a:t>
            </a:r>
          </a:p>
          <a:p>
            <a:r>
              <a:rPr lang="fr-FR" dirty="0"/>
              <a:t>Evolution du PIB 3 ans après les J.O de 2002 = +13,97%</a:t>
            </a:r>
          </a:p>
        </p:txBody>
      </p:sp>
    </p:spTree>
    <p:extLst>
      <p:ext uri="{BB962C8B-B14F-4D97-AF65-F5344CB8AC3E}">
        <p14:creationId xmlns:p14="http://schemas.microsoft.com/office/powerpoint/2010/main" val="264689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25A383-6B74-41CC-9C17-CDB008E670E4}"/>
              </a:ext>
            </a:extLst>
          </p:cNvPr>
          <p:cNvSpPr txBox="1"/>
          <p:nvPr/>
        </p:nvSpPr>
        <p:spPr>
          <a:xfrm>
            <a:off x="1" y="25557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Influence sur la liberté économique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3808C8-E91A-4C03-8DA4-F92B737B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C148BA-A80A-4F06-9646-306CA147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0"/>
            <a:ext cx="4680801" cy="46165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E535D2-6013-48F1-9AD9-87FC3D3B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103"/>
            <a:ext cx="5253822" cy="5557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6A22D9-6305-4580-99D5-F411BDB7E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708166-7F11-4469-895F-2DA56B2F8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6C0F0A-AE4D-4C06-90F0-B08C3383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-3365"/>
            <a:ext cx="7000875" cy="68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3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2D8F3B-537C-46C4-9459-E94360E23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E5541E-EE85-4966-A4B0-B4656CD3B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1F0F72-72EC-4405-A3AE-49C98A3E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43" y="25815"/>
            <a:ext cx="10272409" cy="68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647C9F9-4FAE-4A60-8C37-ACB9012DC451}"/>
              </a:ext>
            </a:extLst>
          </p:cNvPr>
          <p:cNvSpPr txBox="1"/>
          <p:nvPr/>
        </p:nvSpPr>
        <p:spPr>
          <a:xfrm>
            <a:off x="0" y="342900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Sommaire</a:t>
            </a:r>
          </a:p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err="1"/>
              <a:t>Datasets</a:t>
            </a:r>
            <a:endParaRPr lang="fr-FR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Qualité des </a:t>
            </a:r>
            <a:r>
              <a:rPr lang="fr-FR" sz="4400" dirty="0" err="1"/>
              <a:t>datasets</a:t>
            </a:r>
            <a:r>
              <a:rPr lang="fr-FR" sz="4400" dirty="0"/>
              <a:t> par </a:t>
            </a:r>
            <a:r>
              <a:rPr lang="fr-FR" sz="4400" dirty="0" err="1"/>
              <a:t>Jupyter</a:t>
            </a:r>
            <a:endParaRPr lang="fr-FR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Médailles Olympiques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Influence sur le PIB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Influence sur la liberté économique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01CC31-ED95-4AF5-9FEA-7B545B547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A22519-61B9-449D-9CF4-6C02AAEA98D6}"/>
              </a:ext>
            </a:extLst>
          </p:cNvPr>
          <p:cNvSpPr txBox="1"/>
          <p:nvPr/>
        </p:nvSpPr>
        <p:spPr>
          <a:xfrm>
            <a:off x="1" y="25557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Conclusion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D02E76-1640-4315-9F89-30875737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C1B27AF-3663-4A5C-856F-7BFF7DA15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6EDD5E-647E-440A-8B7F-03CABB52E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2"/>
          <a:stretch/>
        </p:blipFill>
        <p:spPr>
          <a:xfrm>
            <a:off x="0" y="4343400"/>
            <a:ext cx="3451890" cy="2514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2FD9C2-7F74-4535-BC1C-F9C7DE3F8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9" b="11442"/>
          <a:stretch/>
        </p:blipFill>
        <p:spPr>
          <a:xfrm>
            <a:off x="3270932" y="4575870"/>
            <a:ext cx="3451890" cy="22821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2BED5F-0300-42FD-A3ED-DB0D123C5874}"/>
              </a:ext>
            </a:extLst>
          </p:cNvPr>
          <p:cNvSpPr txBox="1"/>
          <p:nvPr/>
        </p:nvSpPr>
        <p:spPr>
          <a:xfrm>
            <a:off x="1" y="4052649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Médailles de jeux olympiques d’hiver de 1924 à 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A841FF-017D-45CB-9AD2-AA93360588D9}"/>
              </a:ext>
            </a:extLst>
          </p:cNvPr>
          <p:cNvSpPr txBox="1"/>
          <p:nvPr/>
        </p:nvSpPr>
        <p:spPr>
          <a:xfrm>
            <a:off x="3270932" y="0"/>
            <a:ext cx="5651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Introduction</a:t>
            </a:r>
          </a:p>
        </p:txBody>
      </p:sp>
      <p:pic>
        <p:nvPicPr>
          <p:cNvPr id="2050" name="Picture 2" descr="Les JO d'hiver de Pékin 2022, un enjeu sportif mais pas seulement - DOSSIER  | Le HuffPost">
            <a:extLst>
              <a:ext uri="{FF2B5EF4-FFF2-40B4-BE49-F238E27FC236}">
                <a16:creationId xmlns:a16="http://schemas.microsoft.com/office/drawing/2014/main" id="{F5B5F2BE-E398-4C06-8510-1F6FB64C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294319"/>
            <a:ext cx="3667124" cy="24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Conde. fr: Les Jeux Olympiques d'hiver">
            <a:extLst>
              <a:ext uri="{FF2B5EF4-FFF2-40B4-BE49-F238E27FC236}">
                <a16:creationId xmlns:a16="http://schemas.microsoft.com/office/drawing/2014/main" id="{0187E6C5-476F-49FE-9CE4-47360EBF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11" y="1015663"/>
            <a:ext cx="4147788" cy="58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0269036-CB8F-439D-A55B-774F55F0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4" y="1306414"/>
            <a:ext cx="3838328" cy="24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9E2F60-9987-414A-BF0C-629327F80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6F7763B-81C4-45A0-ACB9-E8EE8DE071E7}"/>
              </a:ext>
            </a:extLst>
          </p:cNvPr>
          <p:cNvSpPr txBox="1"/>
          <p:nvPr/>
        </p:nvSpPr>
        <p:spPr>
          <a:xfrm>
            <a:off x="3270115" y="2413337"/>
            <a:ext cx="565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err="1"/>
              <a:t>Datasets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138774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1D9268-6B35-4A38-AA81-3037A587D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E51818F-2D2E-4309-8945-0D00320C9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89"/>
          <a:stretch/>
        </p:blipFill>
        <p:spPr>
          <a:xfrm>
            <a:off x="0" y="830900"/>
            <a:ext cx="12192000" cy="51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1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1C947-D924-4E1B-A6D6-C0562846F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0C9A47-2D7C-4965-9233-CB53F2F6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69" y="0"/>
            <a:ext cx="9121059" cy="53848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8E5AC3-F832-48AD-99FB-6EF441671B27}"/>
              </a:ext>
            </a:extLst>
          </p:cNvPr>
          <p:cNvSpPr txBox="1"/>
          <p:nvPr/>
        </p:nvSpPr>
        <p:spPr>
          <a:xfrm>
            <a:off x="1028700" y="5581650"/>
            <a:ext cx="989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jeux olympiques d'hiver ont-ils une influence sur l'économie du pays hôte ?</a:t>
            </a:r>
          </a:p>
        </p:txBody>
      </p:sp>
    </p:spTree>
    <p:extLst>
      <p:ext uri="{BB962C8B-B14F-4D97-AF65-F5344CB8AC3E}">
        <p14:creationId xmlns:p14="http://schemas.microsoft.com/office/powerpoint/2010/main" val="219975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458101-DF45-43A0-9E47-5DBB49F7F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A7FFCD3-9BB6-416C-85C1-DD02D7C1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17"/>
          <a:stretch/>
        </p:blipFill>
        <p:spPr>
          <a:xfrm>
            <a:off x="1188677" y="0"/>
            <a:ext cx="9814645" cy="52387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9CC8A5-3743-4418-A701-495114C1B522}"/>
              </a:ext>
            </a:extLst>
          </p:cNvPr>
          <p:cNvSpPr txBox="1"/>
          <p:nvPr/>
        </p:nvSpPr>
        <p:spPr>
          <a:xfrm>
            <a:off x="1143000" y="54864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pays acquièrent-ils plus de liberté économique en accueillant les jeux olympiques d'hiver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5901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B7730E1-A9CA-45E7-9B00-B18533C8C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D2F81C-F2CD-4DA4-8AA9-40FBE9E1E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5" y="1457323"/>
            <a:ext cx="5946540" cy="49265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C8C101-347D-4BA8-97AE-A33810842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8" b="9744"/>
          <a:stretch/>
        </p:blipFill>
        <p:spPr bwMode="auto">
          <a:xfrm>
            <a:off x="7248525" y="1463009"/>
            <a:ext cx="3590925" cy="49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33F81EB-640C-4B2E-9010-6FD731F7DF9B}"/>
              </a:ext>
            </a:extLst>
          </p:cNvPr>
          <p:cNvSpPr txBox="1"/>
          <p:nvPr/>
        </p:nvSpPr>
        <p:spPr>
          <a:xfrm>
            <a:off x="673335" y="200025"/>
            <a:ext cx="10689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Analyse des </a:t>
            </a:r>
            <a:r>
              <a:rPr lang="fr-FR" sz="4000" b="1" dirty="0" err="1"/>
              <a:t>Datasets</a:t>
            </a:r>
            <a:r>
              <a:rPr lang="fr-FR" sz="4000" b="1" dirty="0"/>
              <a:t> par </a:t>
            </a:r>
            <a:r>
              <a:rPr lang="fr-FR" sz="4000" b="1" dirty="0" err="1"/>
              <a:t>Jupyter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65924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8D4D0D-5179-4B44-995F-A02651BF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4129"/>
          <a:stretch/>
        </p:blipFill>
        <p:spPr>
          <a:xfrm>
            <a:off x="448047" y="0"/>
            <a:ext cx="11295905" cy="68556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E3614A-218E-4B14-94F8-687AD1EFE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3" b="26671"/>
          <a:stretch/>
        </p:blipFill>
        <p:spPr bwMode="auto">
          <a:xfrm>
            <a:off x="676274" y="714375"/>
            <a:ext cx="3895725" cy="35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9086FC-1D3E-4464-9B05-8F074B8C2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3" r="1852" b="31366"/>
          <a:stretch/>
        </p:blipFill>
        <p:spPr bwMode="auto">
          <a:xfrm>
            <a:off x="904874" y="4410074"/>
            <a:ext cx="30289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BF0A0B-7CD3-4BC4-963E-FF8F5A990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944" b="21334"/>
          <a:stretch/>
        </p:blipFill>
        <p:spPr>
          <a:xfrm>
            <a:off x="5063270" y="714375"/>
            <a:ext cx="6770096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1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Grand écran</PresentationFormat>
  <Paragraphs>42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Rojinth Yogarajan</dc:creator>
  <cp:lastModifiedBy>Rojinth Yogarajan</cp:lastModifiedBy>
  <cp:revision>29</cp:revision>
  <dcterms:created xsi:type="dcterms:W3CDTF">2022-03-16T08:16:03Z</dcterms:created>
  <dcterms:modified xsi:type="dcterms:W3CDTF">2022-04-06T10:42:15Z</dcterms:modified>
</cp:coreProperties>
</file>