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ileron" pitchFamily="2" charset="77"/>
      <p:regular r:id="rId16"/>
    </p:embeddedFont>
    <p:embeddedFont>
      <p:font typeface="Aileron Bold" pitchFamily="2" charset="77"/>
      <p:regular r:id="rId17"/>
      <p:bold r:id="rId18"/>
    </p:embeddedFont>
    <p:embeddedFont>
      <p:font typeface="Aileron Heavy" pitchFamily="2" charset="77"/>
      <p:regular r:id="rId19"/>
      <p:bold r:id="rId20"/>
    </p:embeddedFont>
    <p:embeddedFont>
      <p:font typeface="Aileron Ultra-Bold" pitchFamily="2" charset="77"/>
      <p:regular r:id="rId21"/>
      <p:bold r:id="rId22"/>
    </p:embeddedFont>
    <p:embeddedFont>
      <p:font typeface="Ara Hamah Alfidaa" pitchFamily="2" charset="-78"/>
      <p:regular r:id="rId23"/>
    </p:embeddedFont>
    <p:embeddedFont>
      <p:font typeface="HK Grotesk" pitchFamily="2" charset="77"/>
      <p:regular r:id="rId24"/>
    </p:embeddedFont>
    <p:embeddedFont>
      <p:font typeface="HK Grotesk Bold" pitchFamily="2" charset="77"/>
      <p:regular r:id="rId25"/>
      <p:bold r:id="rId26"/>
    </p:embeddedFont>
    <p:embeddedFont>
      <p:font typeface="HK Grotesk Bold Italics" pitchFamily="2" charset="77"/>
      <p:regular r:id="rId27"/>
      <p:bold r:id="rId28"/>
      <p:italic r:id="rId29"/>
      <p:boldItalic r:id="rId30"/>
    </p:embeddedFont>
    <p:embeddedFont>
      <p:font typeface="HK Grotesk Light" pitchFamily="2" charset="77"/>
      <p:regular r:id="rId31"/>
    </p:embeddedFont>
    <p:embeddedFont>
      <p:font typeface="HK Grotesk Light Italics" pitchFamily="2" charset="77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4716" autoAdjust="0"/>
  </p:normalViewPr>
  <p:slideViewPr>
    <p:cSldViewPr>
      <p:cViewPr varScale="1">
        <p:scale>
          <a:sx n="85" d="100"/>
          <a:sy n="85" d="100"/>
        </p:scale>
        <p:origin x="8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67D3E-2E79-43C6-BAA6-E9C92A8AC126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5E9B2-C3A7-476A-AF78-70C8044AF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2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E9B2-C3A7-476A-AF78-70C8044AFA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5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svg"/><Relationship Id="rId7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14912">
            <a:off x="-1534103" y="1801518"/>
            <a:ext cx="21356206" cy="6874465"/>
          </a:xfrm>
          <a:custGeom>
            <a:avLst/>
            <a:gdLst/>
            <a:ahLst/>
            <a:cxnLst/>
            <a:rect l="l" t="t" r="r" b="b"/>
            <a:pathLst>
              <a:path w="21356206" h="6874465">
                <a:moveTo>
                  <a:pt x="0" y="0"/>
                </a:moveTo>
                <a:lnTo>
                  <a:pt x="21356206" y="0"/>
                </a:lnTo>
                <a:lnTo>
                  <a:pt x="21356206" y="6874464"/>
                </a:lnTo>
                <a:lnTo>
                  <a:pt x="0" y="6874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0316071" cy="5139649"/>
            <a:chOff x="0" y="0"/>
            <a:chExt cx="13754762" cy="6852865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3754762" cy="4967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30"/>
                </a:lnSpc>
              </a:pPr>
              <a:r>
                <a:rPr lang="en-US" sz="13000" spc="-390">
                  <a:solidFill>
                    <a:srgbClr val="57FFDC"/>
                  </a:solidFill>
                  <a:latin typeface="HK Grotesk Bold"/>
                </a:rPr>
                <a:t>L’IA pour les développeurs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45748"/>
              <a:ext cx="7714532" cy="120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51"/>
                </a:lnSpc>
              </a:pPr>
              <a:r>
                <a:rPr lang="en-US" sz="3199">
                  <a:solidFill>
                    <a:srgbClr val="FFFFFF"/>
                  </a:solidFill>
                  <a:latin typeface="HK Grotesk Light"/>
                </a:rPr>
                <a:t>LUCAS DELESTRE</a:t>
              </a:r>
            </a:p>
            <a:p>
              <a:pPr>
                <a:lnSpc>
                  <a:spcPts val="3551"/>
                </a:lnSpc>
              </a:pPr>
              <a:r>
                <a:rPr lang="en-US" sz="3199">
                  <a:solidFill>
                    <a:srgbClr val="FFFFFF"/>
                  </a:solidFill>
                  <a:latin typeface="HK Grotesk Light"/>
                </a:rPr>
                <a:t>ALY AYINDE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330652" y="7061766"/>
            <a:ext cx="1928648" cy="2074442"/>
            <a:chOff x="0" y="0"/>
            <a:chExt cx="2571531" cy="2765923"/>
          </a:xfrm>
        </p:grpSpPr>
        <p:sp>
          <p:nvSpPr>
            <p:cNvPr id="7" name="AutoShape 7"/>
            <p:cNvSpPr/>
            <p:nvPr/>
          </p:nvSpPr>
          <p:spPr>
            <a:xfrm>
              <a:off x="2508031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10295"/>
              <a:ext cx="2571531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0262" y="4754348"/>
            <a:ext cx="13415962" cy="242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 dirty="0">
                <a:solidFill>
                  <a:srgbClr val="FFFCF3"/>
                </a:solidFill>
                <a:latin typeface="HK Grotesk Bold Italics"/>
              </a:rPr>
              <a:t>UNE ÉTUDE GITCLEAR EST SORTIE RÉCEMMENT, ET REMET EN QUESTION LE SUCCÈS DES ASSISTANTS PAR IA POUR LE DÉVELOPPEMENT</a:t>
            </a:r>
          </a:p>
          <a:p>
            <a:pPr>
              <a:lnSpc>
                <a:spcPts val="4809"/>
              </a:lnSpc>
            </a:pPr>
            <a:endParaRPr lang="en-US" sz="3699" dirty="0">
              <a:solidFill>
                <a:srgbClr val="FFFCF3"/>
              </a:solidFill>
              <a:latin typeface="HK Grotesk Bold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6642343" y="7183858"/>
            <a:ext cx="616957" cy="2074442"/>
            <a:chOff x="0" y="0"/>
            <a:chExt cx="822610" cy="2765923"/>
          </a:xfrm>
        </p:grpSpPr>
        <p:sp>
          <p:nvSpPr>
            <p:cNvPr id="4" name="AutoShape 4"/>
            <p:cNvSpPr/>
            <p:nvPr/>
          </p:nvSpPr>
          <p:spPr>
            <a:xfrm>
              <a:off x="75911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10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1461512" flipV="1">
            <a:off x="8601563" y="92778"/>
            <a:ext cx="14662108" cy="4465495"/>
          </a:xfrm>
          <a:custGeom>
            <a:avLst/>
            <a:gdLst/>
            <a:ahLst/>
            <a:cxnLst/>
            <a:rect l="l" t="t" r="r" b="b"/>
            <a:pathLst>
              <a:path w="14662108" h="4465495">
                <a:moveTo>
                  <a:pt x="0" y="4465495"/>
                </a:moveTo>
                <a:lnTo>
                  <a:pt x="14662108" y="4465495"/>
                </a:lnTo>
                <a:lnTo>
                  <a:pt x="14662108" y="0"/>
                </a:lnTo>
                <a:lnTo>
                  <a:pt x="0" y="0"/>
                </a:lnTo>
                <a:lnTo>
                  <a:pt x="0" y="44654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28700" y="675511"/>
            <a:ext cx="5910916" cy="226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57FFDC"/>
                </a:solidFill>
                <a:latin typeface="HK Grotesk Bold"/>
              </a:rPr>
              <a:t>Réellement utile 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6445">
            <a:off x="3821047" y="208766"/>
            <a:ext cx="21356206" cy="6874465"/>
          </a:xfrm>
          <a:custGeom>
            <a:avLst/>
            <a:gdLst/>
            <a:ahLst/>
            <a:cxnLst/>
            <a:rect l="l" t="t" r="r" b="b"/>
            <a:pathLst>
              <a:path w="21356206" h="6874465">
                <a:moveTo>
                  <a:pt x="0" y="0"/>
                </a:moveTo>
                <a:lnTo>
                  <a:pt x="21356205" y="0"/>
                </a:lnTo>
                <a:lnTo>
                  <a:pt x="21356205" y="6874465"/>
                </a:lnTo>
                <a:lnTo>
                  <a:pt x="0" y="6874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17211675" y="7183858"/>
            <a:ext cx="47625" cy="1325731"/>
          </a:xfrm>
          <a:prstGeom prst="rect">
            <a:avLst/>
          </a:prstGeom>
          <a:solidFill>
            <a:srgbClr val="57FFDC"/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6642343" y="8921341"/>
            <a:ext cx="616957" cy="33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4"/>
              </a:lnSpc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11</a:t>
            </a:r>
          </a:p>
        </p:txBody>
      </p:sp>
      <p:sp>
        <p:nvSpPr>
          <p:cNvPr id="5" name="Freeform 5"/>
          <p:cNvSpPr/>
          <p:nvPr/>
        </p:nvSpPr>
        <p:spPr>
          <a:xfrm>
            <a:off x="1706290" y="2562667"/>
            <a:ext cx="13227876" cy="7407132"/>
          </a:xfrm>
          <a:custGeom>
            <a:avLst/>
            <a:gdLst/>
            <a:ahLst/>
            <a:cxnLst/>
            <a:rect l="l" t="t" r="r" b="b"/>
            <a:pathLst>
              <a:path w="13227876" h="7407132">
                <a:moveTo>
                  <a:pt x="0" y="0"/>
                </a:moveTo>
                <a:lnTo>
                  <a:pt x="13227876" y="0"/>
                </a:lnTo>
                <a:lnTo>
                  <a:pt x="13227876" y="7407132"/>
                </a:lnTo>
                <a:lnTo>
                  <a:pt x="0" y="7407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" r="-620" b="-624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428174" y="707196"/>
            <a:ext cx="14070976" cy="1855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15"/>
              </a:lnSpc>
            </a:pPr>
            <a:r>
              <a:rPr lang="en-US" sz="6500" spc="-195">
                <a:solidFill>
                  <a:srgbClr val="57FFDC"/>
                </a:solidFill>
                <a:latin typeface="HK Grotesk Bold"/>
              </a:rPr>
              <a:t>Est-ce que ce code a réellement besoin d’être écrit 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27308">
            <a:off x="-6906184" y="-1872346"/>
            <a:ext cx="17016201" cy="6180151"/>
          </a:xfrm>
          <a:custGeom>
            <a:avLst/>
            <a:gdLst/>
            <a:ahLst/>
            <a:cxnLst/>
            <a:rect l="l" t="t" r="r" b="b"/>
            <a:pathLst>
              <a:path w="17016201" h="6180151">
                <a:moveTo>
                  <a:pt x="0" y="0"/>
                </a:moveTo>
                <a:lnTo>
                  <a:pt x="17016202" y="0"/>
                </a:lnTo>
                <a:lnTo>
                  <a:pt x="17016202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627308">
            <a:off x="5445209" y="7487829"/>
            <a:ext cx="17016201" cy="6180151"/>
          </a:xfrm>
          <a:custGeom>
            <a:avLst/>
            <a:gdLst/>
            <a:ahLst/>
            <a:cxnLst/>
            <a:rect l="l" t="t" r="r" b="b"/>
            <a:pathLst>
              <a:path w="17016201" h="6180151">
                <a:moveTo>
                  <a:pt x="0" y="0"/>
                </a:moveTo>
                <a:lnTo>
                  <a:pt x="17016201" y="0"/>
                </a:lnTo>
                <a:lnTo>
                  <a:pt x="17016201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>
            <a:off x="984960" y="7183858"/>
            <a:ext cx="47625" cy="1325731"/>
          </a:xfrm>
          <a:prstGeom prst="rect">
            <a:avLst/>
          </a:prstGeom>
          <a:solidFill>
            <a:srgbClr val="57FFDC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984960" y="8921341"/>
            <a:ext cx="616957" cy="33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4"/>
              </a:lnSpc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12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601200" y="1028700"/>
            <a:ext cx="1770940" cy="1770940"/>
            <a:chOff x="6705600" y="1371600"/>
            <a:chExt cx="10972800" cy="10972800"/>
          </a:xfrm>
        </p:grpSpPr>
        <p:sp>
          <p:nvSpPr>
            <p:cNvPr id="7" name="Freeform 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601200" y="3189161"/>
            <a:ext cx="1770940" cy="1770940"/>
            <a:chOff x="6705600" y="1371600"/>
            <a:chExt cx="10972800" cy="10972800"/>
          </a:xfrm>
        </p:grpSpPr>
        <p:sp>
          <p:nvSpPr>
            <p:cNvPr id="9" name="Freeform 9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0097EE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679923" y="5351138"/>
            <a:ext cx="1770940" cy="1770940"/>
            <a:chOff x="6705600" y="1371600"/>
            <a:chExt cx="10972800" cy="10972800"/>
          </a:xfrm>
        </p:grpSpPr>
        <p:sp>
          <p:nvSpPr>
            <p:cNvPr id="11" name="Freeform 11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9741189" y="1214600"/>
            <a:ext cx="1460211" cy="1460211"/>
          </a:xfrm>
          <a:custGeom>
            <a:avLst/>
            <a:gdLst/>
            <a:ahLst/>
            <a:cxnLst/>
            <a:rect l="l" t="t" r="r" b="b"/>
            <a:pathLst>
              <a:path w="1460211" h="1460211">
                <a:moveTo>
                  <a:pt x="0" y="0"/>
                </a:moveTo>
                <a:lnTo>
                  <a:pt x="1460211" y="0"/>
                </a:lnTo>
                <a:lnTo>
                  <a:pt x="1460211" y="1460211"/>
                </a:lnTo>
                <a:lnTo>
                  <a:pt x="0" y="1460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0015245" y="3443780"/>
            <a:ext cx="1135862" cy="1516321"/>
          </a:xfrm>
          <a:custGeom>
            <a:avLst/>
            <a:gdLst/>
            <a:ahLst/>
            <a:cxnLst/>
            <a:rect l="l" t="t" r="r" b="b"/>
            <a:pathLst>
              <a:path w="1135862" h="1516321">
                <a:moveTo>
                  <a:pt x="0" y="0"/>
                </a:moveTo>
                <a:lnTo>
                  <a:pt x="1135863" y="0"/>
                </a:lnTo>
                <a:lnTo>
                  <a:pt x="1135863" y="1516321"/>
                </a:lnTo>
                <a:lnTo>
                  <a:pt x="0" y="1516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9743089" y="5433933"/>
            <a:ext cx="1680174" cy="1562086"/>
          </a:xfrm>
          <a:custGeom>
            <a:avLst/>
            <a:gdLst/>
            <a:ahLst/>
            <a:cxnLst/>
            <a:rect l="l" t="t" r="r" b="b"/>
            <a:pathLst>
              <a:path w="1680174" h="1562086">
                <a:moveTo>
                  <a:pt x="0" y="0"/>
                </a:moveTo>
                <a:lnTo>
                  <a:pt x="1680175" y="0"/>
                </a:lnTo>
                <a:lnTo>
                  <a:pt x="1680175" y="1562086"/>
                </a:lnTo>
                <a:lnTo>
                  <a:pt x="0" y="1562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652324" y="7495938"/>
            <a:ext cx="1770940" cy="1770940"/>
            <a:chOff x="6705600" y="1371600"/>
            <a:chExt cx="10972800" cy="10972800"/>
          </a:xfrm>
        </p:grpSpPr>
        <p:sp>
          <p:nvSpPr>
            <p:cNvPr id="16" name="Freeform 1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0097EE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147309" y="7636428"/>
            <a:ext cx="871736" cy="1556671"/>
          </a:xfrm>
          <a:custGeom>
            <a:avLst/>
            <a:gdLst/>
            <a:ahLst/>
            <a:cxnLst/>
            <a:rect l="l" t="t" r="r" b="b"/>
            <a:pathLst>
              <a:path w="871736" h="1556671">
                <a:moveTo>
                  <a:pt x="0" y="0"/>
                </a:moveTo>
                <a:lnTo>
                  <a:pt x="871735" y="0"/>
                </a:lnTo>
                <a:lnTo>
                  <a:pt x="871735" y="1556671"/>
                </a:lnTo>
                <a:lnTo>
                  <a:pt x="0" y="15566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>
            <a:off x="984960" y="4236214"/>
            <a:ext cx="6210300" cy="114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57FFDC"/>
                </a:solidFill>
                <a:latin typeface="HK Grotesk Bold"/>
              </a:rPr>
              <a:t>Conclusion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25509" y="1441617"/>
            <a:ext cx="4790891" cy="147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spc="-59">
                <a:solidFill>
                  <a:srgbClr val="FFFCF3"/>
                </a:solidFill>
                <a:latin typeface="HK Grotesk Light"/>
              </a:rPr>
              <a:t>Comme toute technologie, rien n’est noir et blanc.</a:t>
            </a:r>
          </a:p>
          <a:p>
            <a:pPr>
              <a:lnSpc>
                <a:spcPts val="3900"/>
              </a:lnSpc>
            </a:pPr>
            <a:endParaRPr lang="en-US" sz="2999" spc="-59">
              <a:solidFill>
                <a:srgbClr val="FFFCF3"/>
              </a:solidFill>
              <a:latin typeface="HK Grotesk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25509" y="3690025"/>
            <a:ext cx="4790891" cy="985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spc="-59">
                <a:solidFill>
                  <a:srgbClr val="FFFFFF"/>
                </a:solidFill>
                <a:latin typeface="HK Grotesk Light"/>
              </a:rPr>
              <a:t>Pose des questions éthiques</a:t>
            </a:r>
          </a:p>
          <a:p>
            <a:pPr>
              <a:lnSpc>
                <a:spcPts val="3900"/>
              </a:lnSpc>
            </a:pPr>
            <a:endParaRPr lang="en-US" sz="2999" spc="-59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125509" y="5395833"/>
            <a:ext cx="6162491" cy="147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spc="-59">
                <a:solidFill>
                  <a:srgbClr val="FFFFFF"/>
                </a:solidFill>
                <a:latin typeface="HK Grotesk Light"/>
              </a:rPr>
              <a:t>La dépendance à l’IA peut entraîner des erreurs récurrentes</a:t>
            </a:r>
          </a:p>
          <a:p>
            <a:pPr>
              <a:lnSpc>
                <a:spcPts val="3900"/>
              </a:lnSpc>
            </a:pPr>
            <a:endParaRPr lang="en-US" sz="2999" spc="-59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125509" y="7598328"/>
            <a:ext cx="6162491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-60">
                <a:solidFill>
                  <a:srgbClr val="FFFFFF"/>
                </a:solidFill>
                <a:latin typeface="HK Grotesk"/>
              </a:rPr>
              <a:t>Il est donc nécessaire d’avoir une attitude pragmatique face à cette technologie</a:t>
            </a:r>
          </a:p>
          <a:p>
            <a:pPr>
              <a:lnSpc>
                <a:spcPts val="3900"/>
              </a:lnSpc>
            </a:pPr>
            <a:endParaRPr lang="en-US" sz="3000" spc="-60">
              <a:solidFill>
                <a:srgbClr val="FFFFFF"/>
              </a:solidFill>
              <a:latin typeface="HK Grotesk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5322" y="2354896"/>
            <a:ext cx="14386926" cy="471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175"/>
              </a:lnSpc>
            </a:pPr>
            <a:r>
              <a:rPr lang="en-US" sz="23527">
                <a:solidFill>
                  <a:srgbClr val="57FFDC"/>
                </a:solidFill>
                <a:latin typeface="Ara Hamah Alfidaa"/>
              </a:rPr>
              <a:t>Merci  de votre ecoute</a:t>
            </a:r>
          </a:p>
        </p:txBody>
      </p:sp>
      <p:sp>
        <p:nvSpPr>
          <p:cNvPr id="3" name="Freeform 3"/>
          <p:cNvSpPr/>
          <p:nvPr/>
        </p:nvSpPr>
        <p:spPr>
          <a:xfrm rot="866553">
            <a:off x="-5268182" y="-772916"/>
            <a:ext cx="25077868" cy="17812091"/>
          </a:xfrm>
          <a:custGeom>
            <a:avLst/>
            <a:gdLst/>
            <a:ahLst/>
            <a:cxnLst/>
            <a:rect l="l" t="t" r="r" b="b"/>
            <a:pathLst>
              <a:path w="25077868" h="17812091">
                <a:moveTo>
                  <a:pt x="0" y="0"/>
                </a:moveTo>
                <a:lnTo>
                  <a:pt x="25077868" y="0"/>
                </a:lnTo>
                <a:lnTo>
                  <a:pt x="25077868" y="17812090"/>
                </a:lnTo>
                <a:lnTo>
                  <a:pt x="0" y="17812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984960" y="7183858"/>
            <a:ext cx="616957" cy="2074442"/>
            <a:chOff x="0" y="0"/>
            <a:chExt cx="822610" cy="276592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4960" y="7183858"/>
            <a:ext cx="47625" cy="1325731"/>
          </a:xfrm>
          <a:prstGeom prst="rect">
            <a:avLst/>
          </a:prstGeom>
          <a:solidFill>
            <a:srgbClr val="57FFDC"/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792178">
            <a:off x="-3184334" y="-1644671"/>
            <a:ext cx="11135343" cy="3391383"/>
          </a:xfrm>
          <a:custGeom>
            <a:avLst/>
            <a:gdLst/>
            <a:ahLst/>
            <a:cxnLst/>
            <a:rect l="l" t="t" r="r" b="b"/>
            <a:pathLst>
              <a:path w="11135343" h="3391383">
                <a:moveTo>
                  <a:pt x="0" y="0"/>
                </a:moveTo>
                <a:lnTo>
                  <a:pt x="11135343" y="0"/>
                </a:lnTo>
                <a:lnTo>
                  <a:pt x="11135343" y="3391383"/>
                </a:lnTo>
                <a:lnTo>
                  <a:pt x="0" y="3391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>
            <a:off x="8138756" y="1028700"/>
            <a:ext cx="52381" cy="8229600"/>
          </a:xfrm>
          <a:prstGeom prst="rect">
            <a:avLst/>
          </a:prstGeom>
          <a:solidFill>
            <a:srgbClr val="57FFDC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984960" y="4604848"/>
            <a:ext cx="5910916" cy="114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Sommaire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968589"/>
            <a:ext cx="8115300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57FFDC"/>
                </a:solidFill>
                <a:latin typeface="HK Grotesk Bold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54756" y="4202002"/>
            <a:ext cx="8115300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69">
                <a:solidFill>
                  <a:srgbClr val="FFFFFF"/>
                </a:solidFill>
                <a:latin typeface="HK Grotesk Light"/>
              </a:rPr>
              <a:t>Chatbots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2306076"/>
            <a:ext cx="8115300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57FFDC"/>
                </a:solidFill>
                <a:latin typeface="HK Grotesk Bold"/>
              </a:rPr>
              <a:t>ETAT DE L’ART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403934"/>
            <a:ext cx="8115300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69">
                <a:solidFill>
                  <a:srgbClr val="FFFFFF"/>
                </a:solidFill>
                <a:latin typeface="HK Grotesk Light"/>
              </a:rPr>
              <a:t>Un peu d’histoire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54756" y="6393589"/>
            <a:ext cx="8115300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 dirty="0">
                <a:solidFill>
                  <a:srgbClr val="57FFDC"/>
                </a:solidFill>
                <a:latin typeface="HK Grotesk Bold"/>
              </a:rPr>
              <a:t>LES MOTEURS DE RECHERCHES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54756" y="7505411"/>
            <a:ext cx="8115300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 dirty="0">
                <a:solidFill>
                  <a:srgbClr val="57FFDC"/>
                </a:solidFill>
                <a:latin typeface="HK Grotesk Bold"/>
              </a:rPr>
              <a:t>RÉELLEMENT UTILE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54756" y="8717872"/>
            <a:ext cx="8115300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57FFDC"/>
                </a:solidFill>
                <a:latin typeface="HK Grotesk Bold"/>
              </a:rPr>
              <a:t>CONCLUSION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4960" y="8921341"/>
            <a:ext cx="616957" cy="33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4"/>
              </a:lnSpc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02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979987" y="1405820"/>
            <a:ext cx="369918" cy="369918"/>
            <a:chOff x="6705600" y="1371600"/>
            <a:chExt cx="10972800" cy="10972800"/>
          </a:xfrm>
        </p:grpSpPr>
        <p:sp>
          <p:nvSpPr>
            <p:cNvPr id="15" name="Freeform 15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7979987" y="3182180"/>
            <a:ext cx="369918" cy="369918"/>
            <a:chOff x="6705600" y="1371600"/>
            <a:chExt cx="10972800" cy="10972800"/>
          </a:xfrm>
        </p:grpSpPr>
        <p:sp>
          <p:nvSpPr>
            <p:cNvPr id="17" name="Freeform 17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0097EE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7979987" y="4958541"/>
            <a:ext cx="369918" cy="369918"/>
            <a:chOff x="6705600" y="1371600"/>
            <a:chExt cx="10972800" cy="10972800"/>
          </a:xfrm>
        </p:grpSpPr>
        <p:sp>
          <p:nvSpPr>
            <p:cNvPr id="19" name="Freeform 19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7979987" y="6734901"/>
            <a:ext cx="369918" cy="369918"/>
            <a:chOff x="6705600" y="1371600"/>
            <a:chExt cx="10972800" cy="10972800"/>
          </a:xfrm>
        </p:grpSpPr>
        <p:sp>
          <p:nvSpPr>
            <p:cNvPr id="21" name="Freeform 21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0097EE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7979987" y="8511262"/>
            <a:ext cx="369918" cy="369918"/>
            <a:chOff x="6705600" y="1371600"/>
            <a:chExt cx="10972800" cy="10972800"/>
          </a:xfrm>
        </p:grpSpPr>
        <p:sp>
          <p:nvSpPr>
            <p:cNvPr id="23" name="Freeform 23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44000" y="5125239"/>
            <a:ext cx="8115300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69">
                <a:solidFill>
                  <a:srgbClr val="FFFFFF"/>
                </a:solidFill>
                <a:latin typeface="HK Grotesk Light"/>
              </a:rPr>
              <a:t>Age modèle et solutions</a:t>
            </a:r>
          </a:p>
        </p:txBody>
      </p:sp>
      <p:grpSp>
        <p:nvGrpSpPr>
          <p:cNvPr id="25" name="Group 22">
            <a:extLst>
              <a:ext uri="{FF2B5EF4-FFF2-40B4-BE49-F238E27FC236}">
                <a16:creationId xmlns:a16="http://schemas.microsoft.com/office/drawing/2014/main" id="{E9FDB0A5-B5D2-9D63-0FB0-D420387D9BCE}"/>
              </a:ext>
            </a:extLst>
          </p:cNvPr>
          <p:cNvGrpSpPr>
            <a:grpSpLocks noChangeAspect="1"/>
          </p:cNvGrpSpPr>
          <p:nvPr/>
        </p:nvGrpSpPr>
        <p:grpSpPr>
          <a:xfrm>
            <a:off x="8012082" y="7623081"/>
            <a:ext cx="369918" cy="369918"/>
            <a:chOff x="6705600" y="1371600"/>
            <a:chExt cx="10972800" cy="10972800"/>
          </a:xfrm>
        </p:grpSpPr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FDC077A3-D918-A0A1-37D4-34BBB06D887A}"/>
                </a:ext>
              </a:extLst>
            </p:cNvPr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4960" y="1273379"/>
            <a:ext cx="8577916" cy="114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57FFDC"/>
                </a:solidFill>
                <a:latin typeface="HK Grotesk Bold"/>
              </a:rPr>
              <a:t>Introduction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52600" y="3619500"/>
            <a:ext cx="16287221" cy="2533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3"/>
              </a:lnSpc>
            </a:pPr>
            <a:r>
              <a:rPr lang="en-US" sz="3818" dirty="0">
                <a:solidFill>
                  <a:srgbClr val="FFFFFF"/>
                </a:solidFill>
                <a:latin typeface="HK Grotesk Bold"/>
              </a:rPr>
              <a:t>L'IA TRANSFORME LE DÉVELOPPEMENT LOGICIEL EN ACCÉLÉRANT LA CRÉATION ET EN PROPOSANT DES SUGGESTIONS DE CODE.</a:t>
            </a:r>
          </a:p>
          <a:p>
            <a:pPr>
              <a:lnSpc>
                <a:spcPts val="4963"/>
              </a:lnSpc>
            </a:pPr>
            <a:r>
              <a:rPr lang="en-US" sz="3818" dirty="0" err="1">
                <a:solidFill>
                  <a:srgbClr val="FFFFFF"/>
                </a:solidFill>
                <a:latin typeface="HK Grotesk Bold"/>
              </a:rPr>
              <a:t>Intéressons</a:t>
            </a:r>
            <a:r>
              <a:rPr lang="en-US" sz="3818" dirty="0">
                <a:solidFill>
                  <a:srgbClr val="FFFFFF"/>
                </a:solidFill>
                <a:latin typeface="HK Grotesk Bold"/>
              </a:rPr>
              <a:t>-nous-y</a:t>
            </a:r>
          </a:p>
          <a:p>
            <a:pPr>
              <a:lnSpc>
                <a:spcPts val="5388"/>
              </a:lnSpc>
            </a:pPr>
            <a:endParaRPr lang="en-US" sz="3818" dirty="0">
              <a:solidFill>
                <a:srgbClr val="FFFFFF"/>
              </a:solidFill>
              <a:latin typeface="HK Grotesk Bold"/>
            </a:endParaRPr>
          </a:p>
        </p:txBody>
      </p:sp>
      <p:sp>
        <p:nvSpPr>
          <p:cNvPr id="4" name="Freeform 4"/>
          <p:cNvSpPr/>
          <p:nvPr/>
        </p:nvSpPr>
        <p:spPr>
          <a:xfrm rot="-231817" flipH="1">
            <a:off x="-2041502" y="5206915"/>
            <a:ext cx="21853999" cy="7390754"/>
          </a:xfrm>
          <a:custGeom>
            <a:avLst/>
            <a:gdLst/>
            <a:ahLst/>
            <a:cxnLst/>
            <a:rect l="l" t="t" r="r" b="b"/>
            <a:pathLst>
              <a:path w="21853999" h="7390754">
                <a:moveTo>
                  <a:pt x="21853999" y="0"/>
                </a:moveTo>
                <a:lnTo>
                  <a:pt x="0" y="0"/>
                </a:lnTo>
                <a:lnTo>
                  <a:pt x="0" y="7390753"/>
                </a:lnTo>
                <a:lnTo>
                  <a:pt x="21853999" y="7390753"/>
                </a:lnTo>
                <a:lnTo>
                  <a:pt x="218539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984960" y="7183858"/>
            <a:ext cx="616957" cy="2074442"/>
            <a:chOff x="0" y="0"/>
            <a:chExt cx="822610" cy="276592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3789" y="2746173"/>
            <a:ext cx="2754769" cy="3421973"/>
            <a:chOff x="0" y="0"/>
            <a:chExt cx="3673025" cy="4562630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261606" y="1151211"/>
              <a:ext cx="4562630" cy="2260208"/>
              <a:chOff x="0" y="0"/>
              <a:chExt cx="653128" cy="3235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53128" cy="323543"/>
              </a:xfrm>
              <a:custGeom>
                <a:avLst/>
                <a:gdLst/>
                <a:ahLst/>
                <a:cxnLst/>
                <a:rect l="l" t="t" r="r" b="b"/>
                <a:pathLst>
                  <a:path w="653128" h="323543">
                    <a:moveTo>
                      <a:pt x="217827" y="304474"/>
                    </a:moveTo>
                    <a:cubicBezTo>
                      <a:pt x="251311" y="315987"/>
                      <a:pt x="289378" y="323543"/>
                      <a:pt x="326740" y="323543"/>
                    </a:cubicBezTo>
                    <a:cubicBezTo>
                      <a:pt x="364103" y="323543"/>
                      <a:pt x="400055" y="317066"/>
                      <a:pt x="433186" y="305552"/>
                    </a:cubicBezTo>
                    <a:cubicBezTo>
                      <a:pt x="433892" y="305192"/>
                      <a:pt x="434596" y="305192"/>
                      <a:pt x="435301" y="304833"/>
                    </a:cubicBezTo>
                    <a:cubicBezTo>
                      <a:pt x="559723" y="258778"/>
                      <a:pt x="651366" y="137164"/>
                      <a:pt x="653128" y="5908"/>
                    </a:cubicBezTo>
                    <a:lnTo>
                      <a:pt x="653128" y="0"/>
                    </a:lnTo>
                    <a:lnTo>
                      <a:pt x="0" y="0"/>
                    </a:lnTo>
                    <a:lnTo>
                      <a:pt x="0" y="5904"/>
                    </a:lnTo>
                    <a:cubicBezTo>
                      <a:pt x="1762" y="137883"/>
                      <a:pt x="91995" y="259498"/>
                      <a:pt x="217827" y="304474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3EDAD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653128" cy="2536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101600"/>
              <a:ext cx="1526374" cy="4355580"/>
              <a:chOff x="0" y="0"/>
              <a:chExt cx="301506" cy="8603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01506" cy="860362"/>
              </a:xfrm>
              <a:custGeom>
                <a:avLst/>
                <a:gdLst/>
                <a:ahLst/>
                <a:cxnLst/>
                <a:rect l="l" t="t" r="r" b="b"/>
                <a:pathLst>
                  <a:path w="301506" h="860362">
                    <a:moveTo>
                      <a:pt x="0" y="0"/>
                    </a:moveTo>
                    <a:lnTo>
                      <a:pt x="301506" y="0"/>
                    </a:lnTo>
                    <a:lnTo>
                      <a:pt x="301506" y="860362"/>
                    </a:lnTo>
                    <a:lnTo>
                      <a:pt x="0" y="860362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301506" cy="9175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2925147" y="2822373"/>
            <a:ext cx="2653673" cy="3280781"/>
            <a:chOff x="0" y="0"/>
            <a:chExt cx="698910" cy="864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910" cy="864074"/>
            </a:xfrm>
            <a:custGeom>
              <a:avLst/>
              <a:gdLst/>
              <a:ahLst/>
              <a:cxnLst/>
              <a:rect l="l" t="t" r="r" b="b"/>
              <a:pathLst>
                <a:path w="698910" h="864074">
                  <a:moveTo>
                    <a:pt x="0" y="0"/>
                  </a:moveTo>
                  <a:lnTo>
                    <a:pt x="698910" y="0"/>
                  </a:lnTo>
                  <a:lnTo>
                    <a:pt x="698910" y="864074"/>
                  </a:lnTo>
                  <a:lnTo>
                    <a:pt x="0" y="864074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698910" cy="92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028700" y="2746173"/>
            <a:ext cx="14614227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1028700" y="6091946"/>
            <a:ext cx="2756361" cy="3421973"/>
            <a:chOff x="0" y="0"/>
            <a:chExt cx="3675148" cy="4562630"/>
          </a:xfrm>
        </p:grpSpPr>
        <p:grpSp>
          <p:nvGrpSpPr>
            <p:cNvPr id="14" name="Group 14"/>
            <p:cNvGrpSpPr/>
            <p:nvPr/>
          </p:nvGrpSpPr>
          <p:grpSpPr>
            <a:xfrm rot="5400000">
              <a:off x="-1151211" y="1151211"/>
              <a:ext cx="4562630" cy="2260208"/>
              <a:chOff x="0" y="0"/>
              <a:chExt cx="653128" cy="32354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53128" cy="323543"/>
              </a:xfrm>
              <a:custGeom>
                <a:avLst/>
                <a:gdLst/>
                <a:ahLst/>
                <a:cxnLst/>
                <a:rect l="l" t="t" r="r" b="b"/>
                <a:pathLst>
                  <a:path w="653128" h="323543">
                    <a:moveTo>
                      <a:pt x="217827" y="304474"/>
                    </a:moveTo>
                    <a:cubicBezTo>
                      <a:pt x="251311" y="315987"/>
                      <a:pt x="289378" y="323543"/>
                      <a:pt x="326740" y="323543"/>
                    </a:cubicBezTo>
                    <a:cubicBezTo>
                      <a:pt x="364103" y="323543"/>
                      <a:pt x="400055" y="317066"/>
                      <a:pt x="433186" y="305552"/>
                    </a:cubicBezTo>
                    <a:cubicBezTo>
                      <a:pt x="433892" y="305192"/>
                      <a:pt x="434596" y="305192"/>
                      <a:pt x="435301" y="304833"/>
                    </a:cubicBezTo>
                    <a:cubicBezTo>
                      <a:pt x="559723" y="258778"/>
                      <a:pt x="651366" y="137164"/>
                      <a:pt x="653128" y="5908"/>
                    </a:cubicBezTo>
                    <a:lnTo>
                      <a:pt x="653128" y="0"/>
                    </a:lnTo>
                    <a:lnTo>
                      <a:pt x="0" y="0"/>
                    </a:lnTo>
                    <a:lnTo>
                      <a:pt x="0" y="5904"/>
                    </a:lnTo>
                    <a:cubicBezTo>
                      <a:pt x="1762" y="137883"/>
                      <a:pt x="91995" y="259498"/>
                      <a:pt x="217827" y="304474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sq">
                <a:solidFill>
                  <a:srgbClr val="3EDAD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57150"/>
                <a:ext cx="653128" cy="2536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148775" y="101600"/>
              <a:ext cx="1526374" cy="4355580"/>
              <a:chOff x="0" y="0"/>
              <a:chExt cx="301506" cy="86036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1506" cy="860362"/>
              </a:xfrm>
              <a:custGeom>
                <a:avLst/>
                <a:gdLst/>
                <a:ahLst/>
                <a:cxnLst/>
                <a:rect l="l" t="t" r="r" b="b"/>
                <a:pathLst>
                  <a:path w="301506" h="860362">
                    <a:moveTo>
                      <a:pt x="0" y="0"/>
                    </a:moveTo>
                    <a:lnTo>
                      <a:pt x="301506" y="0"/>
                    </a:lnTo>
                    <a:lnTo>
                      <a:pt x="301506" y="860362"/>
                    </a:lnTo>
                    <a:lnTo>
                      <a:pt x="0" y="860362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301506" cy="9175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99"/>
                  </a:lnSpc>
                </a:pPr>
                <a:endParaRPr/>
              </a:p>
            </p:txBody>
          </p:sp>
        </p:grpSp>
      </p:grpSp>
      <p:sp>
        <p:nvSpPr>
          <p:cNvPr id="20" name="AutoShape 20"/>
          <p:cNvSpPr/>
          <p:nvPr/>
        </p:nvSpPr>
        <p:spPr>
          <a:xfrm rot="-11689">
            <a:off x="2720724" y="9413073"/>
            <a:ext cx="14495856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21" name="Group 21"/>
          <p:cNvGrpSpPr/>
          <p:nvPr/>
        </p:nvGrpSpPr>
        <p:grpSpPr>
          <a:xfrm>
            <a:off x="16192500" y="10137246"/>
            <a:ext cx="2283181" cy="167947"/>
            <a:chOff x="0" y="0"/>
            <a:chExt cx="601332" cy="442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01332" cy="44233"/>
            </a:xfrm>
            <a:custGeom>
              <a:avLst/>
              <a:gdLst/>
              <a:ahLst/>
              <a:cxnLst/>
              <a:rect l="l" t="t" r="r" b="b"/>
              <a:pathLst>
                <a:path w="601332" h="44233">
                  <a:moveTo>
                    <a:pt x="0" y="0"/>
                  </a:moveTo>
                  <a:lnTo>
                    <a:pt x="601332" y="0"/>
                  </a:lnTo>
                  <a:lnTo>
                    <a:pt x="601332" y="44233"/>
                  </a:lnTo>
                  <a:lnTo>
                    <a:pt x="0" y="44233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601332" cy="10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0"/>
            <a:ext cx="16192500" cy="172508"/>
            <a:chOff x="0" y="0"/>
            <a:chExt cx="4264691" cy="454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264691" cy="45434"/>
            </a:xfrm>
            <a:custGeom>
              <a:avLst/>
              <a:gdLst/>
              <a:ahLst/>
              <a:cxnLst/>
              <a:rect l="l" t="t" r="r" b="b"/>
              <a:pathLst>
                <a:path w="4264691" h="45434">
                  <a:moveTo>
                    <a:pt x="0" y="0"/>
                  </a:moveTo>
                  <a:lnTo>
                    <a:pt x="4264691" y="0"/>
                  </a:lnTo>
                  <a:lnTo>
                    <a:pt x="4264691" y="45434"/>
                  </a:lnTo>
                  <a:lnTo>
                    <a:pt x="0" y="45434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4264691" cy="102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2720636" y="6091946"/>
            <a:ext cx="12922291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28"/>
          <p:cNvSpPr/>
          <p:nvPr/>
        </p:nvSpPr>
        <p:spPr>
          <a:xfrm rot="5400000">
            <a:off x="2224899" y="3161554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29" name="AutoShape 29"/>
          <p:cNvSpPr/>
          <p:nvPr/>
        </p:nvSpPr>
        <p:spPr>
          <a:xfrm rot="5400000">
            <a:off x="6002871" y="3161554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0" name="AutoShape 30"/>
          <p:cNvSpPr/>
          <p:nvPr/>
        </p:nvSpPr>
        <p:spPr>
          <a:xfrm rot="5400000">
            <a:off x="9809418" y="3161554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1" name="AutoShape 31"/>
          <p:cNvSpPr/>
          <p:nvPr/>
        </p:nvSpPr>
        <p:spPr>
          <a:xfrm rot="5400000">
            <a:off x="13654065" y="3161554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2" name="AutoShape 32"/>
          <p:cNvSpPr/>
          <p:nvPr/>
        </p:nvSpPr>
        <p:spPr>
          <a:xfrm rot="5400000">
            <a:off x="4388921" y="6507327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3" name="AutoShape 33"/>
          <p:cNvSpPr/>
          <p:nvPr/>
        </p:nvSpPr>
        <p:spPr>
          <a:xfrm rot="5400000">
            <a:off x="8728618" y="6507327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4" name="AutoShape 34"/>
          <p:cNvSpPr/>
          <p:nvPr/>
        </p:nvSpPr>
        <p:spPr>
          <a:xfrm rot="5400000">
            <a:off x="13068315" y="6507327"/>
            <a:ext cx="830763" cy="0"/>
          </a:xfrm>
          <a:prstGeom prst="line">
            <a:avLst/>
          </a:prstGeom>
          <a:ln w="76200" cap="flat">
            <a:solidFill>
              <a:srgbClr val="3EDAD8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/>
          <p:nvPr/>
        </p:nvSpPr>
        <p:spPr>
          <a:xfrm>
            <a:off x="18081034" y="-51781"/>
            <a:ext cx="8628220" cy="5748307"/>
          </a:xfrm>
          <a:custGeom>
            <a:avLst/>
            <a:gdLst/>
            <a:ahLst/>
            <a:cxnLst/>
            <a:rect l="l" t="t" r="r" b="b"/>
            <a:pathLst>
              <a:path w="8628220" h="5748307">
                <a:moveTo>
                  <a:pt x="0" y="0"/>
                </a:moveTo>
                <a:lnTo>
                  <a:pt x="8628219" y="0"/>
                </a:lnTo>
                <a:lnTo>
                  <a:pt x="8628219" y="5748307"/>
                </a:lnTo>
                <a:lnTo>
                  <a:pt x="0" y="5748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/>
          <p:nvPr/>
        </p:nvSpPr>
        <p:spPr>
          <a:xfrm>
            <a:off x="5160854" y="4405419"/>
            <a:ext cx="2485039" cy="1655587"/>
          </a:xfrm>
          <a:custGeom>
            <a:avLst/>
            <a:gdLst/>
            <a:ahLst/>
            <a:cxnLst/>
            <a:rect l="l" t="t" r="r" b="b"/>
            <a:pathLst>
              <a:path w="2485039" h="1655587">
                <a:moveTo>
                  <a:pt x="0" y="0"/>
                </a:moveTo>
                <a:lnTo>
                  <a:pt x="2485039" y="0"/>
                </a:lnTo>
                <a:lnTo>
                  <a:pt x="2485039" y="1655586"/>
                </a:lnTo>
                <a:lnTo>
                  <a:pt x="0" y="1655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/>
          <p:nvPr/>
        </p:nvSpPr>
        <p:spPr>
          <a:xfrm>
            <a:off x="2227218" y="7942952"/>
            <a:ext cx="3859723" cy="2529655"/>
          </a:xfrm>
          <a:custGeom>
            <a:avLst/>
            <a:gdLst/>
            <a:ahLst/>
            <a:cxnLst/>
            <a:rect l="l" t="t" r="r" b="b"/>
            <a:pathLst>
              <a:path w="6587204" h="4317240">
                <a:moveTo>
                  <a:pt x="0" y="0"/>
                </a:moveTo>
                <a:lnTo>
                  <a:pt x="6587204" y="0"/>
                </a:lnTo>
                <a:lnTo>
                  <a:pt x="6587204" y="4317239"/>
                </a:lnTo>
                <a:lnTo>
                  <a:pt x="0" y="4317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99" b="-929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8" name="Group 38"/>
          <p:cNvGrpSpPr/>
          <p:nvPr/>
        </p:nvGrpSpPr>
        <p:grpSpPr>
          <a:xfrm>
            <a:off x="1028700" y="3922184"/>
            <a:ext cx="3146962" cy="1788160"/>
            <a:chOff x="0" y="0"/>
            <a:chExt cx="4195949" cy="2384213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28575"/>
              <a:ext cx="4195949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3EDAD8"/>
                  </a:solidFill>
                  <a:latin typeface="Aileron"/>
                </a:rPr>
                <a:t>1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800523"/>
              <a:ext cx="4195949" cy="158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65">
                  <a:solidFill>
                    <a:srgbClr val="FFFFFF"/>
                  </a:solidFill>
                  <a:latin typeface="Aileron"/>
                </a:rPr>
                <a:t>•Annonce de GitHub Copilot mi-2021</a:t>
              </a:r>
            </a:p>
            <a:p>
              <a:pPr algn="ctr">
                <a:lnSpc>
                  <a:spcPts val="3299"/>
                </a:lnSpc>
              </a:pPr>
              <a:endParaRPr lang="en-US" sz="2199" spc="65">
                <a:solidFill>
                  <a:srgbClr val="FFFFFF"/>
                </a:solidFill>
                <a:latin typeface="Aileron"/>
              </a:endParaR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4806672" y="3893609"/>
            <a:ext cx="314696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3EDAD8"/>
                </a:solidFill>
                <a:latin typeface="Aileron"/>
              </a:rPr>
              <a:t>2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8584644" y="3922184"/>
            <a:ext cx="3280312" cy="1788160"/>
            <a:chOff x="0" y="0"/>
            <a:chExt cx="4373749" cy="2384213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28575"/>
              <a:ext cx="4373749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3EDAD8"/>
                  </a:solidFill>
                  <a:latin typeface="Aileron"/>
                </a:rPr>
                <a:t>3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800523"/>
              <a:ext cx="4373749" cy="158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65" dirty="0" err="1">
                  <a:solidFill>
                    <a:srgbClr val="FFFFFF"/>
                  </a:solidFill>
                  <a:latin typeface="Aileron"/>
                </a:rPr>
                <a:t>Depuis</a:t>
              </a:r>
              <a:r>
                <a:rPr lang="en-US" sz="2199" spc="65" dirty="0">
                  <a:solidFill>
                    <a:srgbClr val="FFFFFF"/>
                  </a:solidFill>
                  <a:latin typeface="Aileron"/>
                </a:rPr>
                <a:t>, </a:t>
              </a:r>
              <a:r>
                <a:rPr lang="en-US" sz="2199" spc="65" dirty="0" err="1">
                  <a:solidFill>
                    <a:srgbClr val="FFFFFF"/>
                  </a:solidFill>
                  <a:latin typeface="Aileron"/>
                </a:rPr>
                <a:t>plusieurs</a:t>
              </a:r>
              <a:r>
                <a:rPr lang="en-US" sz="2199" spc="65" dirty="0">
                  <a:solidFill>
                    <a:srgbClr val="FFFFFF"/>
                  </a:solidFill>
                  <a:latin typeface="Aileron"/>
                </a:rPr>
                <a:t> </a:t>
              </a:r>
              <a:r>
                <a:rPr lang="en-US" sz="2199" spc="65" dirty="0" err="1">
                  <a:solidFill>
                    <a:srgbClr val="FFFFFF"/>
                  </a:solidFill>
                  <a:latin typeface="Aileron"/>
                </a:rPr>
                <a:t>concurrents</a:t>
              </a:r>
              <a:endParaRPr lang="en-US" sz="2199" spc="65" dirty="0">
                <a:solidFill>
                  <a:srgbClr val="FFFFFF"/>
                </a:solidFill>
                <a:latin typeface="Aileron"/>
              </a:endParaRPr>
            </a:p>
            <a:p>
              <a:pPr algn="ctr">
                <a:lnSpc>
                  <a:spcPts val="3299"/>
                </a:lnSpc>
              </a:pPr>
              <a:endParaRPr lang="en-US" sz="2199" spc="65" dirty="0">
                <a:solidFill>
                  <a:srgbClr val="FFFFFF"/>
                </a:solidFill>
                <a:latin typeface="Aileron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495966" y="3922184"/>
            <a:ext cx="3146962" cy="1788160"/>
            <a:chOff x="0" y="0"/>
            <a:chExt cx="4195949" cy="2384213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28575"/>
              <a:ext cx="4195949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3EDAD8"/>
                  </a:solidFill>
                  <a:latin typeface="Aileron"/>
                </a:rPr>
                <a:t>4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800523"/>
              <a:ext cx="4195949" cy="158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65" dirty="0" err="1">
                  <a:solidFill>
                    <a:srgbClr val="FFFFFF"/>
                  </a:solidFill>
                  <a:latin typeface="Aileron"/>
                </a:rPr>
                <a:t>Jetbrains</a:t>
              </a:r>
              <a:r>
                <a:rPr lang="en-US" sz="2199" spc="65" dirty="0">
                  <a:solidFill>
                    <a:srgbClr val="FFFFFF"/>
                  </a:solidFill>
                  <a:latin typeface="Aileron"/>
                </a:rPr>
                <a:t> avec AI Assistant</a:t>
              </a:r>
            </a:p>
            <a:p>
              <a:pPr algn="ctr">
                <a:lnSpc>
                  <a:spcPts val="3299"/>
                </a:lnSpc>
              </a:pPr>
              <a:endParaRPr lang="en-US" sz="2199" spc="65" dirty="0">
                <a:solidFill>
                  <a:srgbClr val="FFFFFF"/>
                </a:solidFill>
                <a:latin typeface="Aileron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230822" y="7370419"/>
            <a:ext cx="314696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3EDAD8"/>
                </a:solidFill>
                <a:latin typeface="Aileron"/>
              </a:rPr>
              <a:t>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570519" y="7370419"/>
            <a:ext cx="314696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3EDAD8"/>
                </a:solidFill>
                <a:latin typeface="Aileron"/>
              </a:rPr>
              <a:t>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645893" y="8005725"/>
            <a:ext cx="3146962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spc="65">
                <a:solidFill>
                  <a:srgbClr val="FFFFFF"/>
                </a:solidFill>
                <a:latin typeface="Aileron"/>
              </a:rPr>
              <a:t>IBM watsonx Code Assistant</a:t>
            </a:r>
          </a:p>
          <a:p>
            <a:pPr algn="ctr">
              <a:lnSpc>
                <a:spcPts val="3299"/>
              </a:lnSpc>
            </a:pPr>
            <a:endParaRPr lang="en-US" sz="2199" spc="65">
              <a:solidFill>
                <a:srgbClr val="FFFFFF"/>
              </a:solidFill>
              <a:latin typeface="Ailero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2059680" y="7370419"/>
            <a:ext cx="3146962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3EDAD8"/>
                </a:solidFill>
                <a:latin typeface="Aileron"/>
              </a:rPr>
              <a:t>7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059680" y="7985099"/>
            <a:ext cx="3146962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 spc="65">
                <a:solidFill>
                  <a:srgbClr val="FFFFFF"/>
                </a:solidFill>
                <a:latin typeface="Aileron"/>
              </a:rPr>
              <a:t>Codium.AI</a:t>
            </a:r>
          </a:p>
          <a:p>
            <a:pPr algn="ctr">
              <a:lnSpc>
                <a:spcPts val="3299"/>
              </a:lnSpc>
            </a:pPr>
            <a:endParaRPr lang="en-US" sz="2199" spc="65">
              <a:solidFill>
                <a:srgbClr val="FFFFFF"/>
              </a:solidFill>
              <a:latin typeface="Aileron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1028700" y="944033"/>
            <a:ext cx="12246346" cy="1030605"/>
            <a:chOff x="0" y="0"/>
            <a:chExt cx="16328461" cy="1374140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38100"/>
              <a:ext cx="16328461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107">
                  <a:solidFill>
                    <a:srgbClr val="3EDAD8"/>
                  </a:solidFill>
                  <a:latin typeface="Aileron Heavy"/>
                </a:rPr>
                <a:t>Un peu d’histoire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882650"/>
              <a:ext cx="16328461" cy="491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99"/>
                </a:lnSpc>
              </a:pPr>
              <a:r>
                <a:rPr lang="en-US" sz="2199" spc="65">
                  <a:solidFill>
                    <a:srgbClr val="FFFFFF"/>
                  </a:solidFill>
                  <a:latin typeface="Aileron"/>
                </a:rPr>
                <a:t>New Project Timeline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84960" y="7183858"/>
            <a:ext cx="616957" cy="2074442"/>
            <a:chOff x="0" y="0"/>
            <a:chExt cx="822610" cy="2765923"/>
          </a:xfrm>
        </p:grpSpPr>
        <p:sp>
          <p:nvSpPr>
            <p:cNvPr id="57" name="AutoShape 57"/>
            <p:cNvSpPr/>
            <p:nvPr/>
          </p:nvSpPr>
          <p:spPr>
            <a:xfrm>
              <a:off x="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57431">
            <a:off x="4245595" y="3598310"/>
            <a:ext cx="17016201" cy="6180151"/>
          </a:xfrm>
          <a:custGeom>
            <a:avLst/>
            <a:gdLst/>
            <a:ahLst/>
            <a:cxnLst/>
            <a:rect l="l" t="t" r="r" b="b"/>
            <a:pathLst>
              <a:path w="17016201" h="6180151">
                <a:moveTo>
                  <a:pt x="0" y="0"/>
                </a:moveTo>
                <a:lnTo>
                  <a:pt x="17016201" y="0"/>
                </a:lnTo>
                <a:lnTo>
                  <a:pt x="17016201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6642343" y="7183858"/>
            <a:ext cx="616957" cy="2074442"/>
            <a:chOff x="0" y="0"/>
            <a:chExt cx="822610" cy="2765923"/>
          </a:xfrm>
        </p:grpSpPr>
        <p:sp>
          <p:nvSpPr>
            <p:cNvPr id="4" name="AutoShape 4"/>
            <p:cNvSpPr/>
            <p:nvPr/>
          </p:nvSpPr>
          <p:spPr>
            <a:xfrm>
              <a:off x="75911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05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735664" y="7343257"/>
            <a:ext cx="2732071" cy="1006932"/>
          </a:xfrm>
          <a:custGeom>
            <a:avLst/>
            <a:gdLst/>
            <a:ahLst/>
            <a:cxnLst/>
            <a:rect l="l" t="t" r="r" b="b"/>
            <a:pathLst>
              <a:path w="2732071" h="1006932">
                <a:moveTo>
                  <a:pt x="0" y="0"/>
                </a:moveTo>
                <a:lnTo>
                  <a:pt x="2732071" y="0"/>
                </a:lnTo>
                <a:lnTo>
                  <a:pt x="2732071" y="1006933"/>
                </a:lnTo>
                <a:lnTo>
                  <a:pt x="0" y="1006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957123" y="6982170"/>
            <a:ext cx="2015733" cy="1993924"/>
          </a:xfrm>
          <a:custGeom>
            <a:avLst/>
            <a:gdLst/>
            <a:ahLst/>
            <a:cxnLst/>
            <a:rect l="l" t="t" r="r" b="b"/>
            <a:pathLst>
              <a:path w="2533445" h="2526248">
                <a:moveTo>
                  <a:pt x="0" y="0"/>
                </a:moveTo>
                <a:lnTo>
                  <a:pt x="2533445" y="0"/>
                </a:lnTo>
                <a:lnTo>
                  <a:pt x="2533445" y="2526248"/>
                </a:lnTo>
                <a:lnTo>
                  <a:pt x="0" y="2526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6915585" y="7121305"/>
            <a:ext cx="1672782" cy="1677548"/>
          </a:xfrm>
          <a:custGeom>
            <a:avLst/>
            <a:gdLst/>
            <a:ahLst/>
            <a:cxnLst/>
            <a:rect l="l" t="t" r="r" b="b"/>
            <a:pathLst>
              <a:path w="1672782" h="1677548">
                <a:moveTo>
                  <a:pt x="0" y="0"/>
                </a:moveTo>
                <a:lnTo>
                  <a:pt x="1672783" y="0"/>
                </a:lnTo>
                <a:lnTo>
                  <a:pt x="1672783" y="1677548"/>
                </a:lnTo>
                <a:lnTo>
                  <a:pt x="0" y="1677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9144000" y="1095375"/>
            <a:ext cx="6788617" cy="114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80"/>
              </a:lnSpc>
            </a:pPr>
            <a:r>
              <a:rPr lang="en-US" sz="8000" spc="-240">
                <a:solidFill>
                  <a:srgbClr val="57FFDC"/>
                </a:solidFill>
                <a:latin typeface="HK Grotesk Bold"/>
              </a:rPr>
              <a:t>Chatbots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354" y="2217296"/>
            <a:ext cx="5686074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69" dirty="0">
                <a:solidFill>
                  <a:srgbClr val="FFFFFF"/>
                </a:solidFill>
                <a:latin typeface="HK Grotesk Light Italics"/>
              </a:rPr>
              <a:t>Le plus </a:t>
            </a:r>
            <a:r>
              <a:rPr lang="en-US" sz="3499" spc="-69" dirty="0" err="1">
                <a:solidFill>
                  <a:srgbClr val="FFFFFF"/>
                </a:solidFill>
                <a:latin typeface="HK Grotesk Light Italics"/>
              </a:rPr>
              <a:t>connu</a:t>
            </a:r>
            <a:r>
              <a:rPr lang="en-US" sz="3499" spc="-69" dirty="0">
                <a:solidFill>
                  <a:srgbClr val="FFFFFF"/>
                </a:solidFill>
                <a:latin typeface="HK Grotesk Light Italics"/>
              </a:rPr>
              <a:t>: </a:t>
            </a:r>
            <a:r>
              <a:rPr lang="en-US" sz="3499" spc="-69" dirty="0" err="1">
                <a:solidFill>
                  <a:srgbClr val="FFFFFF"/>
                </a:solidFill>
                <a:latin typeface="HK Grotesk Light Italics"/>
              </a:rPr>
              <a:t>ChatGPT</a:t>
            </a:r>
            <a:r>
              <a:rPr lang="en-US" sz="3499" spc="-69" dirty="0">
                <a:solidFill>
                  <a:srgbClr val="FFFFFF"/>
                </a:solidFill>
                <a:latin typeface="HK Grotesk Light Italics"/>
              </a:rPr>
              <a:t>, </a:t>
            </a:r>
            <a:r>
              <a:rPr lang="en-US" sz="3499" spc="-69" dirty="0" err="1">
                <a:solidFill>
                  <a:srgbClr val="FFFFFF"/>
                </a:solidFill>
                <a:latin typeface="HK Grotesk Light Italics"/>
              </a:rPr>
              <a:t>évidemment</a:t>
            </a:r>
            <a:endParaRPr lang="en-US" sz="3499" spc="-69" dirty="0">
              <a:solidFill>
                <a:srgbClr val="FFFFFF"/>
              </a:solidFill>
              <a:latin typeface="HK Grotesk Light Italics"/>
            </a:endParaRPr>
          </a:p>
          <a:p>
            <a:pPr>
              <a:lnSpc>
                <a:spcPts val="4549"/>
              </a:lnSpc>
            </a:pPr>
            <a:endParaRPr lang="en-US" sz="3499" spc="-69" dirty="0">
              <a:solidFill>
                <a:srgbClr val="FFFFFF"/>
              </a:solidFill>
              <a:latin typeface="HK Grotesk Light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4428" y="3809845"/>
            <a:ext cx="3857572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3599" spc="-71" dirty="0" err="1">
                <a:solidFill>
                  <a:srgbClr val="FFFFFF"/>
                </a:solidFill>
                <a:latin typeface="HK Grotesk Light Italics"/>
              </a:rPr>
              <a:t>Besoin</a:t>
            </a:r>
            <a:r>
              <a:rPr lang="en-US" sz="3599" spc="-71" dirty="0">
                <a:solidFill>
                  <a:srgbClr val="FFFFFF"/>
                </a:solidFill>
                <a:latin typeface="HK Grotesk Light Italics"/>
              </a:rPr>
              <a:t> « one shot »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3053" y="4887038"/>
            <a:ext cx="6557910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69" dirty="0">
                <a:solidFill>
                  <a:srgbClr val="FFFFFF"/>
                </a:solidFill>
                <a:latin typeface="HK Grotesk Light Italics"/>
              </a:rPr>
              <a:t>Très simple: pas de plugin, </a:t>
            </a:r>
            <a:r>
              <a:rPr lang="en-US" sz="3499" spc="-69" dirty="0" err="1">
                <a:solidFill>
                  <a:srgbClr val="FFFFFF"/>
                </a:solidFill>
                <a:latin typeface="HK Grotesk Light Italics"/>
              </a:rPr>
              <a:t>juste</a:t>
            </a:r>
            <a:r>
              <a:rPr lang="en-US" sz="3499" spc="-69" dirty="0">
                <a:solidFill>
                  <a:srgbClr val="FFFFFF"/>
                </a:solidFill>
                <a:latin typeface="HK Grotesk Light Italics"/>
              </a:rPr>
              <a:t> un </a:t>
            </a:r>
            <a:r>
              <a:rPr lang="en-US" sz="3499" spc="-69" dirty="0" err="1">
                <a:solidFill>
                  <a:srgbClr val="FFFFFF"/>
                </a:solidFill>
                <a:latin typeface="HK Grotesk Light Italics"/>
              </a:rPr>
              <a:t>navigateur</a:t>
            </a:r>
            <a:endParaRPr lang="en-US" sz="3499" spc="-69" dirty="0">
              <a:solidFill>
                <a:srgbClr val="FFFFFF"/>
              </a:solidFill>
              <a:latin typeface="HK Grotesk Light Italics"/>
            </a:endParaRPr>
          </a:p>
          <a:p>
            <a:pPr>
              <a:lnSpc>
                <a:spcPts val="4549"/>
              </a:lnSpc>
            </a:pPr>
            <a:endParaRPr lang="en-US" sz="3499" spc="-69" dirty="0">
              <a:solidFill>
                <a:srgbClr val="FFFFFF"/>
              </a:solidFill>
              <a:latin typeface="HK Grotesk Light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24017"/>
            <a:ext cx="16192500" cy="172508"/>
            <a:chOff x="0" y="0"/>
            <a:chExt cx="4264691" cy="45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4691" cy="45434"/>
            </a:xfrm>
            <a:custGeom>
              <a:avLst/>
              <a:gdLst/>
              <a:ahLst/>
              <a:cxnLst/>
              <a:rect l="l" t="t" r="r" b="b"/>
              <a:pathLst>
                <a:path w="4264691" h="45434">
                  <a:moveTo>
                    <a:pt x="0" y="0"/>
                  </a:moveTo>
                  <a:lnTo>
                    <a:pt x="4264691" y="0"/>
                  </a:lnTo>
                  <a:lnTo>
                    <a:pt x="4264691" y="45434"/>
                  </a:lnTo>
                  <a:lnTo>
                    <a:pt x="0" y="45434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64691" cy="102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92500" y="0"/>
            <a:ext cx="2283181" cy="167947"/>
            <a:chOff x="0" y="0"/>
            <a:chExt cx="601332" cy="44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1332" cy="44233"/>
            </a:xfrm>
            <a:custGeom>
              <a:avLst/>
              <a:gdLst/>
              <a:ahLst/>
              <a:cxnLst/>
              <a:rect l="l" t="t" r="r" b="b"/>
              <a:pathLst>
                <a:path w="601332" h="44233">
                  <a:moveTo>
                    <a:pt x="0" y="0"/>
                  </a:moveTo>
                  <a:lnTo>
                    <a:pt x="601332" y="0"/>
                  </a:lnTo>
                  <a:lnTo>
                    <a:pt x="601332" y="44233"/>
                  </a:lnTo>
                  <a:lnTo>
                    <a:pt x="0" y="44233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01332" cy="10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822187"/>
            <a:ext cx="1130025" cy="1168259"/>
          </a:xfrm>
          <a:custGeom>
            <a:avLst/>
            <a:gdLst/>
            <a:ahLst/>
            <a:cxnLst/>
            <a:rect l="l" t="t" r="r" b="b"/>
            <a:pathLst>
              <a:path w="1130025" h="1168259">
                <a:moveTo>
                  <a:pt x="0" y="0"/>
                </a:moveTo>
                <a:lnTo>
                  <a:pt x="1130025" y="0"/>
                </a:lnTo>
                <a:lnTo>
                  <a:pt x="1130025" y="1168259"/>
                </a:lnTo>
                <a:lnTo>
                  <a:pt x="0" y="1168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158725" y="4617007"/>
            <a:ext cx="14321409" cy="4790421"/>
          </a:xfrm>
          <a:custGeom>
            <a:avLst/>
            <a:gdLst/>
            <a:ahLst/>
            <a:cxnLst/>
            <a:rect l="l" t="t" r="r" b="b"/>
            <a:pathLst>
              <a:path w="14321409" h="4790421">
                <a:moveTo>
                  <a:pt x="0" y="0"/>
                </a:moveTo>
                <a:lnTo>
                  <a:pt x="14321409" y="0"/>
                </a:lnTo>
                <a:lnTo>
                  <a:pt x="14321409" y="4790421"/>
                </a:lnTo>
                <a:lnTo>
                  <a:pt x="0" y="4790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795" b="-779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455594" y="2736462"/>
            <a:ext cx="5718712" cy="116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199" spc="95">
                <a:solidFill>
                  <a:srgbClr val="FFFFFF"/>
                </a:solidFill>
                <a:latin typeface="Aileron Bold"/>
              </a:rPr>
              <a:t>L’obsolescence des données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02601"/>
            <a:ext cx="14291212" cy="82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4"/>
              </a:lnSpc>
            </a:pPr>
            <a:r>
              <a:rPr lang="en-US" sz="5600" spc="-168" dirty="0">
                <a:solidFill>
                  <a:srgbClr val="3EDAD8"/>
                </a:solidFill>
                <a:latin typeface="Aileron Ultra-Bold"/>
              </a:rPr>
              <a:t>Un des </a:t>
            </a:r>
            <a:r>
              <a:rPr lang="en-US" sz="5600" spc="-168" dirty="0" err="1">
                <a:solidFill>
                  <a:srgbClr val="3EDAD8"/>
                </a:solidFill>
                <a:latin typeface="Aileron Ultra-Bold"/>
              </a:rPr>
              <a:t>problèmes</a:t>
            </a:r>
            <a:r>
              <a:rPr lang="en-US" sz="5600" spc="-168" dirty="0">
                <a:solidFill>
                  <a:srgbClr val="3EDAD8"/>
                </a:solidFill>
                <a:latin typeface="Aileron Ultra-Bold"/>
              </a:rPr>
              <a:t> </a:t>
            </a:r>
            <a:r>
              <a:rPr lang="en-US" sz="5600" spc="-168" dirty="0" err="1">
                <a:solidFill>
                  <a:srgbClr val="3EDAD8"/>
                </a:solidFill>
                <a:latin typeface="Aileron Ultra-Bold"/>
              </a:rPr>
              <a:t>majeurs</a:t>
            </a:r>
            <a:endParaRPr lang="en-US" sz="5600" spc="-168" dirty="0">
              <a:solidFill>
                <a:srgbClr val="3EDAD8"/>
              </a:solidFill>
              <a:latin typeface="Aileron Ultra-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84960" y="7183858"/>
            <a:ext cx="616957" cy="2074442"/>
            <a:chOff x="0" y="0"/>
            <a:chExt cx="822610" cy="2765923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636" y="0"/>
            <a:ext cx="8000364" cy="10287000"/>
          </a:xfrm>
          <a:prstGeom prst="rect">
            <a:avLst/>
          </a:prstGeom>
          <a:solidFill>
            <a:srgbClr val="3EDAD8"/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0287636" y="0"/>
            <a:ext cx="5922550" cy="10287000"/>
          </a:xfrm>
          <a:custGeom>
            <a:avLst/>
            <a:gdLst/>
            <a:ahLst/>
            <a:cxnLst/>
            <a:rect l="l" t="t" r="r" b="b"/>
            <a:pathLst>
              <a:path w="5922550" h="10287000">
                <a:moveTo>
                  <a:pt x="0" y="0"/>
                </a:moveTo>
                <a:lnTo>
                  <a:pt x="5922551" y="0"/>
                </a:lnTo>
                <a:lnTo>
                  <a:pt x="59225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79128" r="-81084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0" y="102420"/>
            <a:ext cx="3620425" cy="70088"/>
            <a:chOff x="0" y="0"/>
            <a:chExt cx="953528" cy="184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3528" cy="18459"/>
            </a:xfrm>
            <a:custGeom>
              <a:avLst/>
              <a:gdLst/>
              <a:ahLst/>
              <a:cxnLst/>
              <a:rect l="l" t="t" r="r" b="b"/>
              <a:pathLst>
                <a:path w="953528" h="18459">
                  <a:moveTo>
                    <a:pt x="0" y="0"/>
                  </a:moveTo>
                  <a:lnTo>
                    <a:pt x="953528" y="0"/>
                  </a:lnTo>
                  <a:lnTo>
                    <a:pt x="953528" y="18459"/>
                  </a:lnTo>
                  <a:lnTo>
                    <a:pt x="0" y="184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953528" cy="75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90600"/>
            <a:ext cx="8214262" cy="11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8"/>
              </a:lnSpc>
            </a:pPr>
            <a:r>
              <a:rPr lang="en-US" sz="7200" spc="-215" dirty="0" err="1">
                <a:solidFill>
                  <a:srgbClr val="3EDAD8"/>
                </a:solidFill>
                <a:latin typeface="Aileron Ultra-Bold"/>
              </a:rPr>
              <a:t>Âge</a:t>
            </a:r>
            <a:r>
              <a:rPr lang="en-US" sz="7200" spc="-215" dirty="0">
                <a:solidFill>
                  <a:srgbClr val="3EDAD8"/>
                </a:solidFill>
                <a:latin typeface="Aileron Ultra-Bold"/>
              </a:rPr>
              <a:t> du </a:t>
            </a:r>
            <a:r>
              <a:rPr lang="en-US" sz="7200" spc="-215" dirty="0" err="1">
                <a:solidFill>
                  <a:srgbClr val="3EDAD8"/>
                </a:solidFill>
                <a:latin typeface="Aileron Ultra-Bold"/>
              </a:rPr>
              <a:t>modèle</a:t>
            </a:r>
            <a:r>
              <a:rPr lang="en-US" sz="7200" spc="-215" dirty="0">
                <a:solidFill>
                  <a:srgbClr val="3EDAD8"/>
                </a:solidFill>
                <a:latin typeface="Aileron Ultra-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0075" y="3468624"/>
            <a:ext cx="8214262" cy="182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Aileron"/>
              </a:rPr>
              <a:t>Date maximale de janvier 2022 pour ChatGPT par exemple</a:t>
            </a:r>
          </a:p>
          <a:p>
            <a:pPr>
              <a:lnSpc>
                <a:spcPts val="5999"/>
              </a:lnSpc>
            </a:pPr>
            <a:endParaRPr lang="en-US" sz="2999" spc="89">
              <a:solidFill>
                <a:srgbClr val="FFFFFF"/>
              </a:solidFill>
              <a:latin typeface="Aileron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12890" y="0"/>
            <a:ext cx="2283181" cy="167947"/>
            <a:chOff x="0" y="0"/>
            <a:chExt cx="601332" cy="44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1332" cy="44233"/>
            </a:xfrm>
            <a:custGeom>
              <a:avLst/>
              <a:gdLst/>
              <a:ahLst/>
              <a:cxnLst/>
              <a:rect l="l" t="t" r="r" b="b"/>
              <a:pathLst>
                <a:path w="601332" h="44233">
                  <a:moveTo>
                    <a:pt x="0" y="0"/>
                  </a:moveTo>
                  <a:lnTo>
                    <a:pt x="601332" y="0"/>
                  </a:lnTo>
                  <a:lnTo>
                    <a:pt x="601332" y="44233"/>
                  </a:lnTo>
                  <a:lnTo>
                    <a:pt x="0" y="44233"/>
                  </a:lnTo>
                  <a:close/>
                </a:path>
              </a:pathLst>
            </a:custGeom>
            <a:solidFill>
              <a:srgbClr val="3EDAD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601332" cy="101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0075" y="5057775"/>
            <a:ext cx="8214262" cy="152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Aileron"/>
              </a:rPr>
              <a:t>Pourquoi ne pas en entrainer un nouveau modèle plus souvent?</a:t>
            </a:r>
          </a:p>
          <a:p>
            <a:pPr>
              <a:lnSpc>
                <a:spcPts val="3299"/>
              </a:lnSpc>
            </a:pPr>
            <a:endParaRPr lang="en-US" sz="2999" spc="89">
              <a:solidFill>
                <a:srgbClr val="FFFFFF"/>
              </a:solidFill>
              <a:latin typeface="Ailero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0075" y="6492240"/>
            <a:ext cx="8214262" cy="165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89" dirty="0">
                <a:solidFill>
                  <a:srgbClr val="FFFFFF"/>
                </a:solidFill>
                <a:latin typeface="Aileron"/>
              </a:rPr>
              <a:t>Le  prix ! GPT4 a </a:t>
            </a:r>
            <a:r>
              <a:rPr lang="en-US" sz="2999" spc="89" dirty="0" err="1">
                <a:solidFill>
                  <a:srgbClr val="FFFFFF"/>
                </a:solidFill>
                <a:latin typeface="Aileron"/>
              </a:rPr>
              <a:t>coûté</a:t>
            </a:r>
            <a:r>
              <a:rPr lang="en-US" sz="2999" spc="89" dirty="0">
                <a:solidFill>
                  <a:srgbClr val="FFFFFF"/>
                </a:solidFill>
                <a:latin typeface="Aileron"/>
              </a:rPr>
              <a:t> 100 millions de dollars </a:t>
            </a:r>
            <a:r>
              <a:rPr lang="en-US" sz="2999" spc="89" dirty="0" err="1">
                <a:solidFill>
                  <a:srgbClr val="FFFFFF"/>
                </a:solidFill>
                <a:latin typeface="Aileron"/>
              </a:rPr>
              <a:t>à</a:t>
            </a:r>
            <a:r>
              <a:rPr lang="en-US" sz="2999" spc="89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sz="2999" spc="89" dirty="0" err="1">
                <a:solidFill>
                  <a:srgbClr val="FFFFFF"/>
                </a:solidFill>
                <a:latin typeface="Aileron"/>
              </a:rPr>
              <a:t>entraîner</a:t>
            </a:r>
            <a:endParaRPr lang="en-US" sz="2999" spc="89" dirty="0">
              <a:solidFill>
                <a:srgbClr val="FFFFFF"/>
              </a:solidFill>
              <a:latin typeface="Aileron"/>
            </a:endParaRPr>
          </a:p>
          <a:p>
            <a:pPr>
              <a:lnSpc>
                <a:spcPts val="4499"/>
              </a:lnSpc>
            </a:pPr>
            <a:endParaRPr lang="en-US" sz="2999" spc="89" dirty="0">
              <a:solidFill>
                <a:srgbClr val="FFFFFF"/>
              </a:solidFill>
              <a:latin typeface="Ailero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0075" y="8063866"/>
            <a:ext cx="8214262" cy="221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89">
                <a:solidFill>
                  <a:srgbClr val="FFFFFF"/>
                </a:solidFill>
                <a:latin typeface="Aileron"/>
              </a:rPr>
              <a:t>Environ une centaine de jours de calculs avec environ 25 000 cartes graphiques</a:t>
            </a:r>
          </a:p>
          <a:p>
            <a:pPr>
              <a:lnSpc>
                <a:spcPts val="4499"/>
              </a:lnSpc>
            </a:pPr>
            <a:endParaRPr lang="en-US" sz="2999" spc="89">
              <a:solidFill>
                <a:srgbClr val="FFFFFF"/>
              </a:solidFill>
              <a:latin typeface="Aileron"/>
            </a:endParaRPr>
          </a:p>
          <a:p>
            <a:pPr>
              <a:lnSpc>
                <a:spcPts val="4499"/>
              </a:lnSpc>
            </a:pPr>
            <a:endParaRPr lang="en-US" sz="2999" spc="89">
              <a:solidFill>
                <a:srgbClr val="FFFFFF"/>
              </a:solidFill>
              <a:latin typeface="Aileron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7259300" y="7861448"/>
            <a:ext cx="616957" cy="2074442"/>
            <a:chOff x="0" y="0"/>
            <a:chExt cx="822610" cy="2765923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63500" cy="1767642"/>
            </a:xfrm>
            <a:prstGeom prst="rect">
              <a:avLst/>
            </a:prstGeom>
            <a:solidFill>
              <a:srgbClr val="57FFD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310295"/>
              <a:ext cx="822610" cy="45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355953">
            <a:off x="6010639" y="4818165"/>
            <a:ext cx="14698520" cy="4731386"/>
          </a:xfrm>
          <a:custGeom>
            <a:avLst/>
            <a:gdLst/>
            <a:ahLst/>
            <a:cxnLst/>
            <a:rect l="l" t="t" r="r" b="b"/>
            <a:pathLst>
              <a:path w="14698520" h="4731386">
                <a:moveTo>
                  <a:pt x="0" y="0"/>
                </a:moveTo>
                <a:lnTo>
                  <a:pt x="14698520" y="0"/>
                </a:lnTo>
                <a:lnTo>
                  <a:pt x="14698520" y="4731386"/>
                </a:lnTo>
                <a:lnTo>
                  <a:pt x="0" y="4731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17211675" y="7183858"/>
            <a:ext cx="47625" cy="1325731"/>
          </a:xfrm>
          <a:prstGeom prst="rect">
            <a:avLst/>
          </a:prstGeom>
          <a:solidFill>
            <a:srgbClr val="57FFDC"/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6642343" y="8921341"/>
            <a:ext cx="616957" cy="33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4"/>
              </a:lnSpc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08</a:t>
            </a:r>
          </a:p>
        </p:txBody>
      </p:sp>
      <p:sp>
        <p:nvSpPr>
          <p:cNvPr id="5" name="Freeform 5"/>
          <p:cNvSpPr/>
          <p:nvPr/>
        </p:nvSpPr>
        <p:spPr>
          <a:xfrm>
            <a:off x="342900" y="2416677"/>
            <a:ext cx="9695372" cy="5453646"/>
          </a:xfrm>
          <a:custGeom>
            <a:avLst/>
            <a:gdLst/>
            <a:ahLst/>
            <a:cxnLst/>
            <a:rect l="l" t="t" r="r" b="b"/>
            <a:pathLst>
              <a:path w="9695372" h="5453646">
                <a:moveTo>
                  <a:pt x="0" y="0"/>
                </a:moveTo>
                <a:lnTo>
                  <a:pt x="9695372" y="0"/>
                </a:lnTo>
                <a:lnTo>
                  <a:pt x="9695372" y="5453646"/>
                </a:lnTo>
                <a:lnTo>
                  <a:pt x="0" y="54536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89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8802614" y="505961"/>
            <a:ext cx="7839729" cy="114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3EDAD8"/>
                </a:solidFill>
                <a:latin typeface="HK Grotesk Bold"/>
              </a:rPr>
              <a:t>D’autre solutions: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20025" y="4520397"/>
            <a:ext cx="591091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spc="-70">
                <a:solidFill>
                  <a:srgbClr val="FFFFFF"/>
                </a:solidFill>
                <a:latin typeface="HK Grotesk Light"/>
              </a:rPr>
              <a:t>Laisser le modèle chercher et naviguer sur Internet</a:t>
            </a:r>
          </a:p>
          <a:p>
            <a:pPr>
              <a:lnSpc>
                <a:spcPts val="4550"/>
              </a:lnSpc>
            </a:pPr>
            <a:endParaRPr lang="en-US" sz="3500" spc="-70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3163" y="8182979"/>
            <a:ext cx="591091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spc="-70">
                <a:solidFill>
                  <a:srgbClr val="FFFFFF"/>
                </a:solidFill>
                <a:latin typeface="HK Grotesk Light"/>
              </a:rPr>
              <a:t>Payante sur ChatGPT, mais disponible gratuitement ailleurs</a:t>
            </a:r>
          </a:p>
          <a:p>
            <a:pPr>
              <a:lnSpc>
                <a:spcPts val="4550"/>
              </a:lnSpc>
            </a:pPr>
            <a:endParaRPr lang="en-US" sz="3500" spc="-70">
              <a:solidFill>
                <a:srgbClr val="FFFFFF"/>
              </a:solidFill>
              <a:latin typeface="HK Grotesk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16852" y="1475605"/>
            <a:ext cx="8225491" cy="94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15"/>
              </a:lnSpc>
            </a:pPr>
            <a:r>
              <a:rPr lang="en-US" sz="6500" spc="-195">
                <a:solidFill>
                  <a:srgbClr val="3EDAD8"/>
                </a:solidFill>
                <a:latin typeface="HK Grotesk Bold"/>
              </a:rPr>
              <a:t>La navigation Internet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31817" flipH="1">
            <a:off x="-2041502" y="5206915"/>
            <a:ext cx="21853999" cy="7390754"/>
          </a:xfrm>
          <a:custGeom>
            <a:avLst/>
            <a:gdLst/>
            <a:ahLst/>
            <a:cxnLst/>
            <a:rect l="l" t="t" r="r" b="b"/>
            <a:pathLst>
              <a:path w="21853999" h="7390754">
                <a:moveTo>
                  <a:pt x="21853999" y="0"/>
                </a:moveTo>
                <a:lnTo>
                  <a:pt x="0" y="0"/>
                </a:lnTo>
                <a:lnTo>
                  <a:pt x="0" y="7390753"/>
                </a:lnTo>
                <a:lnTo>
                  <a:pt x="21853999" y="7390753"/>
                </a:lnTo>
                <a:lnTo>
                  <a:pt x="21853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984960" y="7183858"/>
            <a:ext cx="47625" cy="1325731"/>
          </a:xfrm>
          <a:prstGeom prst="rect">
            <a:avLst/>
          </a:prstGeom>
          <a:solidFill>
            <a:srgbClr val="57FFDC"/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984960" y="8921341"/>
            <a:ext cx="616957" cy="33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4"/>
              </a:lnSpc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09</a:t>
            </a:r>
          </a:p>
        </p:txBody>
      </p:sp>
      <p:sp>
        <p:nvSpPr>
          <p:cNvPr id="5" name="Freeform 5"/>
          <p:cNvSpPr/>
          <p:nvPr/>
        </p:nvSpPr>
        <p:spPr>
          <a:xfrm>
            <a:off x="7540182" y="2814638"/>
            <a:ext cx="9627486" cy="6860223"/>
          </a:xfrm>
          <a:custGeom>
            <a:avLst/>
            <a:gdLst/>
            <a:ahLst/>
            <a:cxnLst/>
            <a:rect l="l" t="t" r="r" b="b"/>
            <a:pathLst>
              <a:path w="9627486" h="6860223">
                <a:moveTo>
                  <a:pt x="0" y="0"/>
                </a:moveTo>
                <a:lnTo>
                  <a:pt x="9627486" y="0"/>
                </a:lnTo>
                <a:lnTo>
                  <a:pt x="9627486" y="6860223"/>
                </a:lnTo>
                <a:lnTo>
                  <a:pt x="0" y="6860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33" b="-1083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257175" y="538163"/>
            <a:ext cx="12096750" cy="324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3EDAD8"/>
                </a:solidFill>
                <a:latin typeface="HK Grotesk Bold"/>
              </a:rPr>
              <a:t>Ou encore, un moteur de recherche « amélioré »</a:t>
            </a:r>
          </a:p>
          <a:p>
            <a:pPr>
              <a:lnSpc>
                <a:spcPts val="7770"/>
              </a:lnSpc>
            </a:pPr>
            <a:r>
              <a:rPr lang="en-US" sz="7000" spc="-210">
                <a:solidFill>
                  <a:srgbClr val="3EDAD8"/>
                </a:solidFill>
                <a:latin typeface="HK Grotesk Bold"/>
              </a:rPr>
              <a:t> par l’IA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282</Words>
  <Application>Microsoft Macintosh PowerPoint</Application>
  <PresentationFormat>Personnalisé</PresentationFormat>
  <Paragraphs>69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Aileron Bold</vt:lpstr>
      <vt:lpstr>HK Grotesk Bold</vt:lpstr>
      <vt:lpstr>HK Grotesk Light</vt:lpstr>
      <vt:lpstr>Aileron Heavy</vt:lpstr>
      <vt:lpstr>HK Grotesk</vt:lpstr>
      <vt:lpstr>Aileron Ultra-Bold</vt:lpstr>
      <vt:lpstr>Calibri</vt:lpstr>
      <vt:lpstr>Aileron</vt:lpstr>
      <vt:lpstr>HK Grotesk Bold Italics</vt:lpstr>
      <vt:lpstr>HK Grotesk Light Italics</vt:lpstr>
      <vt:lpstr>Arial</vt:lpstr>
      <vt:lpstr>Ara Hamah Alfidaa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Technology Portfolio Presentation</dc:title>
  <dc:creator>Lucie Delestre</dc:creator>
  <cp:lastModifiedBy>Lucie DELESTRE</cp:lastModifiedBy>
  <cp:revision>7</cp:revision>
  <dcterms:created xsi:type="dcterms:W3CDTF">2006-08-16T00:00:00Z</dcterms:created>
  <dcterms:modified xsi:type="dcterms:W3CDTF">2024-02-13T07:40:45Z</dcterms:modified>
  <dc:identifier>DAF8m4I80N8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2024-02-12T22:43:06Z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f02cba17-178b-4ae4-abbb-2a1cd70ae0f2</vt:lpwstr>
  </property>
  <property fmtid="{D5CDD505-2E9C-101B-9397-08002B2CF9AE}" pid="7" name="MSIP_Label_defa4170-0d19-0005-0004-bc88714345d2_ActionId">
    <vt:lpwstr>bea4943f-bd2d-499d-b4a0-ddea2013cc86</vt:lpwstr>
  </property>
  <property fmtid="{D5CDD505-2E9C-101B-9397-08002B2CF9AE}" pid="8" name="MSIP_Label_defa4170-0d19-0005-0004-bc88714345d2_ContentBits">
    <vt:lpwstr>0</vt:lpwstr>
  </property>
</Properties>
</file>