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1afb5446c_9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e1afb5446c_9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6f73a04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6f73a0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c6f73a04f_0_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c6f73a04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fr"/>
              <a:t>Dans le contexte actuel de l'enseignement à distance et de l'évaluation en ligne, le besoin de surveiller de manière efficace et équitable les étudiants lors des examens et des évaluations est devenu primordial. Pour répondre à cette exigence, notre projet propose une solution innovante basée sur la technologie pour surveiller les étudiants pendant leurs sessions d'examen en ligne.</a:t>
            </a:r>
            <a:endParaRPr/>
          </a:p>
          <a:p>
            <a:pPr indent="0" lvl="0" marL="0" rtl="0" algn="l">
              <a:lnSpc>
                <a:spcPct val="115000"/>
              </a:lnSpc>
              <a:spcBef>
                <a:spcPts val="1200"/>
              </a:spcBef>
              <a:spcAft>
                <a:spcPts val="0"/>
              </a:spcAft>
              <a:buClr>
                <a:schemeClr val="dk1"/>
              </a:buClr>
              <a:buSzPts val="1100"/>
              <a:buFont typeface="Arial"/>
              <a:buNone/>
            </a:pPr>
            <a:r>
              <a:rPr lang="fr"/>
              <a:t>Cette solution repose sur l'utilisation d'une combinaison de périphériques technologiques, notamment les smartphones des étudiants, les montres connectées et les caméras frontales des ordinateurs, afin de capturer et d'analyser divers paramètres tels que les mouvements, les signes vitaux et les images. En utilisant des techniques avancées telles que la détection de triche et l'analyse des données biométriques, notre système vise à assurer l'intégrité des évaluations en ligne tout en garantissant une surveillance efficace et équitable des étudiants.</a:t>
            </a:r>
            <a:endParaRPr/>
          </a:p>
          <a:p>
            <a:pPr indent="0" lvl="0" marL="0" rtl="0" algn="l">
              <a:lnSpc>
                <a:spcPct val="115000"/>
              </a:lnSpc>
              <a:spcBef>
                <a:spcPts val="1200"/>
              </a:spcBef>
              <a:spcAft>
                <a:spcPts val="0"/>
              </a:spcAft>
              <a:buClr>
                <a:schemeClr val="dk1"/>
              </a:buClr>
              <a:buSzPts val="1100"/>
              <a:buFont typeface="Arial"/>
              <a:buNone/>
            </a:pPr>
            <a:r>
              <a:rPr lang="fr"/>
              <a:t>Cette introduction fournit un aperçu général de notre projet, mettant en évidence son importance dans le contexte de l'enseignement à distance et de l'évaluation en ligne, ainsi que les objectifs principaux que nous cherchons à atteindre à travers cette solution technologique.</a:t>
            </a:r>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e1afb53a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e1afb53a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1afb53ae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e1afb53ae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1afb53ae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e1afb53ae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e1afb5446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e1afb544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1055500" y="1819275"/>
            <a:ext cx="75570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200">
                <a:latin typeface="Arial"/>
                <a:ea typeface="Arial"/>
                <a:cs typeface="Arial"/>
                <a:sym typeface="Arial"/>
              </a:rPr>
              <a:t>Système de Surveillance pour Examens</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r">
              <a:lnSpc>
                <a:spcPct val="115000"/>
              </a:lnSpc>
              <a:spcBef>
                <a:spcPts val="1200"/>
              </a:spcBef>
              <a:spcAft>
                <a:spcPts val="0"/>
              </a:spcAft>
              <a:buNone/>
            </a:pPr>
            <a:r>
              <a:rPr lang="fr" sz="1100">
                <a:highlight>
                  <a:schemeClr val="dk1"/>
                </a:highlight>
                <a:latin typeface="Arial"/>
                <a:ea typeface="Arial"/>
                <a:cs typeface="Arial"/>
                <a:sym typeface="Arial"/>
              </a:rPr>
              <a:t>Plateforme de Prévention de la </a:t>
            </a:r>
            <a:r>
              <a:rPr lang="fr" sz="1100">
                <a:highlight>
                  <a:schemeClr val="dk1"/>
                </a:highlight>
                <a:latin typeface="Arial"/>
                <a:ea typeface="Arial"/>
                <a:cs typeface="Arial"/>
                <a:sym typeface="Arial"/>
              </a:rPr>
              <a:t>T</a:t>
            </a:r>
            <a:r>
              <a:rPr lang="fr" sz="1100">
                <a:highlight>
                  <a:schemeClr val="dk1"/>
                </a:highlight>
                <a:latin typeface="Arial"/>
                <a:ea typeface="Arial"/>
                <a:cs typeface="Arial"/>
                <a:sym typeface="Arial"/>
              </a:rPr>
              <a:t>riche en Milieu Éducatif</a:t>
            </a:r>
            <a:endParaRPr sz="1100">
              <a:highlight>
                <a:schemeClr val="dk1"/>
              </a:highlight>
              <a:latin typeface="Arial"/>
              <a:ea typeface="Arial"/>
              <a:cs typeface="Arial"/>
              <a:sym typeface="Arial"/>
            </a:endParaRPr>
          </a:p>
          <a:p>
            <a:pPr indent="0" lvl="0" marL="0" rtl="0" algn="l">
              <a:spcBef>
                <a:spcPts val="1200"/>
              </a:spcBef>
              <a:spcAft>
                <a:spcPts val="0"/>
              </a:spcAft>
              <a:buNone/>
            </a:pPr>
            <a:r>
              <a:t/>
            </a:r>
            <a:endParaRPr sz="2400"/>
          </a:p>
        </p:txBody>
      </p:sp>
      <p:sp>
        <p:nvSpPr>
          <p:cNvPr id="69" name="Google Shape;69;p13"/>
          <p:cNvSpPr txBox="1"/>
          <p:nvPr/>
        </p:nvSpPr>
        <p:spPr>
          <a:xfrm>
            <a:off x="6460950" y="4663950"/>
            <a:ext cx="1521300" cy="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500">
                <a:solidFill>
                  <a:schemeClr val="lt1"/>
                </a:solidFill>
              </a:rPr>
              <a:t>01/06/2024</a:t>
            </a:r>
            <a:endParaRPr sz="1500">
              <a:solidFill>
                <a:schemeClr val="lt1"/>
              </a:solidFill>
            </a:endParaRPr>
          </a:p>
        </p:txBody>
      </p:sp>
      <p:pic>
        <p:nvPicPr>
          <p:cNvPr id="70" name="Google Shape;70;p13"/>
          <p:cNvPicPr preferRelativeResize="0"/>
          <p:nvPr/>
        </p:nvPicPr>
        <p:blipFill>
          <a:blip r:embed="rId3">
            <a:alphaModFix/>
          </a:blip>
          <a:stretch>
            <a:fillRect/>
          </a:stretch>
        </p:blipFill>
        <p:spPr>
          <a:xfrm>
            <a:off x="152400" y="152400"/>
            <a:ext cx="1352550" cy="638175"/>
          </a:xfrm>
          <a:prstGeom prst="rect">
            <a:avLst/>
          </a:prstGeom>
          <a:noFill/>
          <a:ln>
            <a:noFill/>
          </a:ln>
        </p:spPr>
      </p:pic>
      <p:sp>
        <p:nvSpPr>
          <p:cNvPr id="71" name="Google Shape;71;p13"/>
          <p:cNvSpPr txBox="1"/>
          <p:nvPr/>
        </p:nvSpPr>
        <p:spPr>
          <a:xfrm>
            <a:off x="4853750" y="4312900"/>
            <a:ext cx="3561000" cy="2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500">
                <a:solidFill>
                  <a:schemeClr val="lt1"/>
                </a:solidFill>
              </a:rPr>
              <a:t>Enseignant M. OSMANI Aomar</a:t>
            </a:r>
            <a:r>
              <a:rPr lang="fr" sz="1800">
                <a:solidFill>
                  <a:schemeClr val="lt2"/>
                </a:solidFill>
                <a:latin typeface="Roboto"/>
                <a:ea typeface="Roboto"/>
                <a:cs typeface="Roboto"/>
                <a:sym typeface="Roboto"/>
              </a:rPr>
              <a:t> </a:t>
            </a:r>
            <a:endParaRPr sz="1800">
              <a:solidFill>
                <a:schemeClr val="lt2"/>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 sz="3200"/>
              <a:t>Technologies Utilisées</a:t>
            </a:r>
            <a:endParaRPr/>
          </a:p>
        </p:txBody>
      </p:sp>
      <p:sp>
        <p:nvSpPr>
          <p:cNvPr id="171" name="Google Shape;171;p22"/>
          <p:cNvSpPr txBox="1"/>
          <p:nvPr/>
        </p:nvSpPr>
        <p:spPr>
          <a:xfrm>
            <a:off x="224325" y="1225775"/>
            <a:ext cx="8179800" cy="386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100"/>
              </a:spcBef>
              <a:spcAft>
                <a:spcPts val="0"/>
              </a:spcAft>
              <a:buNone/>
            </a:pPr>
            <a:r>
              <a:rPr b="1" lang="fr" sz="2400">
                <a:solidFill>
                  <a:srgbClr val="0D0D0D"/>
                </a:solidFill>
                <a:highlight>
                  <a:srgbClr val="FFFFFF"/>
                </a:highlight>
                <a:latin typeface="Roboto"/>
                <a:ea typeface="Roboto"/>
                <a:cs typeface="Roboto"/>
                <a:sym typeface="Roboto"/>
              </a:rPr>
              <a:t>Backend</a:t>
            </a:r>
            <a:r>
              <a:rPr lang="fr" sz="2400">
                <a:solidFill>
                  <a:srgbClr val="0D0D0D"/>
                </a:solidFill>
                <a:highlight>
                  <a:srgbClr val="FFFFFF"/>
                </a:highlight>
                <a:latin typeface="Roboto"/>
                <a:ea typeface="Roboto"/>
                <a:cs typeface="Roboto"/>
                <a:sym typeface="Roboto"/>
              </a:rPr>
              <a:t> : Python</a:t>
            </a:r>
            <a:endParaRPr sz="2400">
              <a:solidFill>
                <a:srgbClr val="0D0D0D"/>
              </a:solidFill>
              <a:highlight>
                <a:srgbClr val="FFFFFF"/>
              </a:highlight>
              <a:latin typeface="Roboto"/>
              <a:ea typeface="Roboto"/>
              <a:cs typeface="Roboto"/>
              <a:sym typeface="Roboto"/>
            </a:endParaRPr>
          </a:p>
          <a:p>
            <a:pPr indent="0" lvl="0" marL="0" rtl="0" algn="l">
              <a:lnSpc>
                <a:spcPct val="115000"/>
              </a:lnSpc>
              <a:spcBef>
                <a:spcPts val="2100"/>
              </a:spcBef>
              <a:spcAft>
                <a:spcPts val="0"/>
              </a:spcAft>
              <a:buNone/>
            </a:pPr>
            <a:r>
              <a:rPr b="1" lang="fr" sz="2400">
                <a:solidFill>
                  <a:srgbClr val="0D0D0D"/>
                </a:solidFill>
                <a:highlight>
                  <a:srgbClr val="FFFFFF"/>
                </a:highlight>
                <a:latin typeface="Roboto"/>
                <a:ea typeface="Roboto"/>
                <a:cs typeface="Roboto"/>
                <a:sym typeface="Roboto"/>
              </a:rPr>
              <a:t>Algorithmes</a:t>
            </a:r>
            <a:r>
              <a:rPr lang="fr" sz="2400">
                <a:solidFill>
                  <a:srgbClr val="0D0D0D"/>
                </a:solidFill>
                <a:highlight>
                  <a:srgbClr val="FFFFFF"/>
                </a:highlight>
                <a:latin typeface="Roboto"/>
                <a:ea typeface="Roboto"/>
                <a:cs typeface="Roboto"/>
                <a:sym typeface="Roboto"/>
              </a:rPr>
              <a:t> : Reconnaissance faciale et vocale</a:t>
            </a:r>
            <a:endParaRPr sz="2400">
              <a:solidFill>
                <a:srgbClr val="0D0D0D"/>
              </a:solidFill>
              <a:highlight>
                <a:srgbClr val="FFFFFF"/>
              </a:highlight>
              <a:latin typeface="Roboto"/>
              <a:ea typeface="Roboto"/>
              <a:cs typeface="Roboto"/>
              <a:sym typeface="Roboto"/>
            </a:endParaRPr>
          </a:p>
          <a:p>
            <a:pPr indent="0" lvl="0" marL="0" rtl="0" algn="l">
              <a:lnSpc>
                <a:spcPct val="115000"/>
              </a:lnSpc>
              <a:spcBef>
                <a:spcPts val="2100"/>
              </a:spcBef>
              <a:spcAft>
                <a:spcPts val="0"/>
              </a:spcAft>
              <a:buNone/>
            </a:pPr>
            <a:r>
              <a:t/>
            </a:r>
            <a:endParaRPr sz="2400">
              <a:solidFill>
                <a:srgbClr val="0D0D0D"/>
              </a:solidFill>
              <a:highlight>
                <a:srgbClr val="FFFFFF"/>
              </a:highlight>
              <a:latin typeface="Roboto"/>
              <a:ea typeface="Roboto"/>
              <a:cs typeface="Roboto"/>
              <a:sym typeface="Roboto"/>
            </a:endParaRPr>
          </a:p>
          <a:p>
            <a:pPr indent="0" lvl="0" marL="0" rtl="0" algn="l">
              <a:lnSpc>
                <a:spcPct val="115000"/>
              </a:lnSpc>
              <a:spcBef>
                <a:spcPts val="2100"/>
              </a:spcBef>
              <a:spcAft>
                <a:spcPts val="0"/>
              </a:spcAft>
              <a:buNone/>
            </a:pPr>
            <a:r>
              <a:rPr b="1" lang="fr" sz="2400">
                <a:solidFill>
                  <a:srgbClr val="0D0D0D"/>
                </a:solidFill>
                <a:highlight>
                  <a:srgbClr val="FFFFFF"/>
                </a:highlight>
                <a:latin typeface="Roboto"/>
                <a:ea typeface="Roboto"/>
                <a:cs typeface="Roboto"/>
                <a:sym typeface="Roboto"/>
              </a:rPr>
              <a:t>Frontend</a:t>
            </a:r>
            <a:r>
              <a:rPr lang="fr" sz="2400">
                <a:solidFill>
                  <a:srgbClr val="0D0D0D"/>
                </a:solidFill>
                <a:highlight>
                  <a:srgbClr val="FFFFFF"/>
                </a:highlight>
                <a:latin typeface="Roboto"/>
                <a:ea typeface="Roboto"/>
                <a:cs typeface="Roboto"/>
                <a:sym typeface="Roboto"/>
              </a:rPr>
              <a:t> : Angular / TypeScript</a:t>
            </a:r>
            <a:endParaRPr sz="2400">
              <a:solidFill>
                <a:srgbClr val="0D0D0D"/>
              </a:solidFill>
              <a:highlight>
                <a:srgbClr val="FFFFFF"/>
              </a:highlight>
              <a:latin typeface="Roboto"/>
              <a:ea typeface="Roboto"/>
              <a:cs typeface="Roboto"/>
              <a:sym typeface="Roboto"/>
            </a:endParaRPr>
          </a:p>
          <a:p>
            <a:pPr indent="0" lvl="0" marL="0" rtl="0" algn="l">
              <a:lnSpc>
                <a:spcPct val="115000"/>
              </a:lnSpc>
              <a:spcBef>
                <a:spcPts val="2100"/>
              </a:spcBef>
              <a:spcAft>
                <a:spcPts val="0"/>
              </a:spcAft>
              <a:buNone/>
            </a:pPr>
            <a:r>
              <a:rPr b="1" lang="fr" sz="2400">
                <a:solidFill>
                  <a:srgbClr val="0D0D0D"/>
                </a:solidFill>
                <a:highlight>
                  <a:srgbClr val="FFFFFF"/>
                </a:highlight>
                <a:latin typeface="Roboto"/>
                <a:ea typeface="Roboto"/>
                <a:cs typeface="Roboto"/>
                <a:sym typeface="Roboto"/>
              </a:rPr>
              <a:t>Base de données</a:t>
            </a:r>
            <a:r>
              <a:rPr lang="fr" sz="2400">
                <a:solidFill>
                  <a:srgbClr val="0D0D0D"/>
                </a:solidFill>
                <a:highlight>
                  <a:srgbClr val="FFFFFF"/>
                </a:highlight>
                <a:latin typeface="Roboto"/>
                <a:ea typeface="Roboto"/>
                <a:cs typeface="Roboto"/>
                <a:sym typeface="Roboto"/>
              </a:rPr>
              <a:t> : PostgreSQL/SQL</a:t>
            </a:r>
            <a:endParaRPr sz="2400">
              <a:solidFill>
                <a:srgbClr val="0D0D0D"/>
              </a:solidFill>
              <a:highlight>
                <a:srgbClr val="FFFFFF"/>
              </a:highlight>
              <a:latin typeface="Roboto"/>
              <a:ea typeface="Roboto"/>
              <a:cs typeface="Roboto"/>
              <a:sym typeface="Roboto"/>
            </a:endParaRPr>
          </a:p>
          <a:p>
            <a:pPr indent="0" lvl="0" marL="0" rtl="0" algn="l">
              <a:lnSpc>
                <a:spcPct val="115000"/>
              </a:lnSpc>
              <a:spcBef>
                <a:spcPts val="2100"/>
              </a:spcBef>
              <a:spcAft>
                <a:spcPts val="0"/>
              </a:spcAft>
              <a:buNone/>
            </a:pPr>
            <a:r>
              <a:rPr b="1" lang="fr" sz="2400">
                <a:solidFill>
                  <a:srgbClr val="0D0D0D"/>
                </a:solidFill>
                <a:highlight>
                  <a:srgbClr val="FFFFFF"/>
                </a:highlight>
                <a:latin typeface="Roboto"/>
                <a:ea typeface="Roboto"/>
                <a:cs typeface="Roboto"/>
                <a:sym typeface="Roboto"/>
              </a:rPr>
              <a:t>Protocole de communication</a:t>
            </a:r>
            <a:r>
              <a:rPr lang="fr" sz="2400">
                <a:solidFill>
                  <a:srgbClr val="0D0D0D"/>
                </a:solidFill>
                <a:highlight>
                  <a:srgbClr val="FFFFFF"/>
                </a:highlight>
                <a:latin typeface="Roboto"/>
                <a:ea typeface="Roboto"/>
                <a:cs typeface="Roboto"/>
                <a:sym typeface="Roboto"/>
              </a:rPr>
              <a:t> : API Gateway et gRPC</a:t>
            </a:r>
            <a:endParaRPr sz="2400">
              <a:solidFill>
                <a:srgbClr val="0D0D0D"/>
              </a:solidFill>
              <a:highlight>
                <a:srgbClr val="FFFFFF"/>
              </a:highlight>
              <a:latin typeface="Roboto"/>
              <a:ea typeface="Roboto"/>
              <a:cs typeface="Roboto"/>
              <a:sym typeface="Roboto"/>
            </a:endParaRPr>
          </a:p>
          <a:p>
            <a:pPr indent="0" lvl="0" marL="0" rtl="0" algn="l">
              <a:spcBef>
                <a:spcPts val="60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pic>
        <p:nvPicPr>
          <p:cNvPr id="172" name="Google Shape;172;p22"/>
          <p:cNvPicPr preferRelativeResize="0"/>
          <p:nvPr/>
        </p:nvPicPr>
        <p:blipFill>
          <a:blip r:embed="rId3">
            <a:alphaModFix/>
          </a:blip>
          <a:stretch>
            <a:fillRect/>
          </a:stretch>
        </p:blipFill>
        <p:spPr>
          <a:xfrm>
            <a:off x="2229950" y="2690638"/>
            <a:ext cx="736350" cy="487400"/>
          </a:xfrm>
          <a:prstGeom prst="rect">
            <a:avLst/>
          </a:prstGeom>
          <a:noFill/>
          <a:ln>
            <a:noFill/>
          </a:ln>
        </p:spPr>
      </p:pic>
      <p:pic>
        <p:nvPicPr>
          <p:cNvPr id="173" name="Google Shape;173;p22"/>
          <p:cNvPicPr preferRelativeResize="0"/>
          <p:nvPr/>
        </p:nvPicPr>
        <p:blipFill>
          <a:blip r:embed="rId4">
            <a:alphaModFix/>
          </a:blip>
          <a:stretch>
            <a:fillRect/>
          </a:stretch>
        </p:blipFill>
        <p:spPr>
          <a:xfrm>
            <a:off x="1291425" y="2751500"/>
            <a:ext cx="545125" cy="365675"/>
          </a:xfrm>
          <a:prstGeom prst="rect">
            <a:avLst/>
          </a:prstGeom>
          <a:noFill/>
          <a:ln>
            <a:noFill/>
          </a:ln>
        </p:spPr>
      </p:pic>
      <p:pic>
        <p:nvPicPr>
          <p:cNvPr id="174" name="Google Shape;174;p22"/>
          <p:cNvPicPr preferRelativeResize="0"/>
          <p:nvPr/>
        </p:nvPicPr>
        <p:blipFill>
          <a:blip r:embed="rId5">
            <a:alphaModFix/>
          </a:blip>
          <a:stretch>
            <a:fillRect/>
          </a:stretch>
        </p:blipFill>
        <p:spPr>
          <a:xfrm>
            <a:off x="306650" y="2611350"/>
            <a:ext cx="591375" cy="645950"/>
          </a:xfrm>
          <a:prstGeom prst="rect">
            <a:avLst/>
          </a:prstGeom>
          <a:noFill/>
          <a:ln>
            <a:noFill/>
          </a:ln>
        </p:spPr>
      </p:pic>
      <p:pic>
        <p:nvPicPr>
          <p:cNvPr id="175" name="Google Shape;175;p22"/>
          <p:cNvPicPr preferRelativeResize="0"/>
          <p:nvPr/>
        </p:nvPicPr>
        <p:blipFill>
          <a:blip r:embed="rId6">
            <a:alphaModFix/>
          </a:blip>
          <a:stretch>
            <a:fillRect/>
          </a:stretch>
        </p:blipFill>
        <p:spPr>
          <a:xfrm>
            <a:off x="4741078" y="2599150"/>
            <a:ext cx="545125" cy="670341"/>
          </a:xfrm>
          <a:prstGeom prst="rect">
            <a:avLst/>
          </a:prstGeom>
          <a:noFill/>
          <a:ln>
            <a:noFill/>
          </a:ln>
        </p:spPr>
      </p:pic>
      <p:pic>
        <p:nvPicPr>
          <p:cNvPr id="176" name="Google Shape;176;p22"/>
          <p:cNvPicPr preferRelativeResize="0"/>
          <p:nvPr/>
        </p:nvPicPr>
        <p:blipFill>
          <a:blip r:embed="rId7">
            <a:alphaModFix/>
          </a:blip>
          <a:stretch>
            <a:fillRect/>
          </a:stretch>
        </p:blipFill>
        <p:spPr>
          <a:xfrm>
            <a:off x="3543100" y="2728837"/>
            <a:ext cx="736350" cy="411025"/>
          </a:xfrm>
          <a:prstGeom prst="rect">
            <a:avLst/>
          </a:prstGeom>
          <a:noFill/>
          <a:ln>
            <a:noFill/>
          </a:ln>
        </p:spPr>
      </p:pic>
      <p:sp>
        <p:nvSpPr>
          <p:cNvPr id="177" name="Google Shape;177;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Demo</a:t>
            </a:r>
            <a:endParaRPr/>
          </a:p>
        </p:txBody>
      </p:sp>
      <p:pic>
        <p:nvPicPr>
          <p:cNvPr descr="Photo noir et blanc des poignées d'une échelle sortant de l'eau sur un quai flottant" id="183" name="Google Shape;183;p23"/>
          <p:cNvPicPr preferRelativeResize="0"/>
          <p:nvPr/>
        </p:nvPicPr>
        <p:blipFill rotWithShape="1">
          <a:blip r:embed="rId3">
            <a:alphaModFix/>
          </a:blip>
          <a:srcRect b="2669" l="27777" r="9107" t="2669"/>
          <a:stretch/>
        </p:blipFill>
        <p:spPr>
          <a:xfrm>
            <a:off x="5355300" y="1069050"/>
            <a:ext cx="3005395" cy="3005398"/>
          </a:xfrm>
          <a:prstGeom prst="rect">
            <a:avLst/>
          </a:prstGeom>
          <a:noFill/>
          <a:ln>
            <a:noFill/>
          </a:ln>
        </p:spPr>
      </p:pic>
      <p:sp>
        <p:nvSpPr>
          <p:cNvPr id="184" name="Google Shape;184;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490250" y="488250"/>
            <a:ext cx="7761900" cy="40908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fr" sz="1800">
                <a:highlight>
                  <a:schemeClr val="dk1"/>
                </a:highlight>
              </a:rPr>
              <a:t>Pour conclure:</a:t>
            </a:r>
            <a:endParaRPr sz="1800">
              <a:highlight>
                <a:schemeClr val="dk1"/>
              </a:highlight>
            </a:endParaRPr>
          </a:p>
          <a:p>
            <a:pPr indent="-342900" lvl="0" marL="457200" rtl="0" algn="l">
              <a:lnSpc>
                <a:spcPct val="150000"/>
              </a:lnSpc>
              <a:spcBef>
                <a:spcPts val="0"/>
              </a:spcBef>
              <a:spcAft>
                <a:spcPts val="0"/>
              </a:spcAft>
              <a:buSzPts val="1800"/>
              <a:buChar char="●"/>
            </a:pPr>
            <a:r>
              <a:rPr lang="fr" sz="1800">
                <a:highlight>
                  <a:schemeClr val="dk1"/>
                </a:highlight>
              </a:rPr>
              <a:t>Notre solution technologique assure une surveillance rigoureuse et équitable des examens en ligne, adaptée à l'enseignement à distance.</a:t>
            </a:r>
            <a:endParaRPr sz="1800">
              <a:highlight>
                <a:schemeClr val="dk1"/>
              </a:highlight>
            </a:endParaRPr>
          </a:p>
          <a:p>
            <a:pPr indent="-342900" lvl="0" marL="457200" rtl="0" algn="l">
              <a:lnSpc>
                <a:spcPct val="150000"/>
              </a:lnSpc>
              <a:spcBef>
                <a:spcPts val="0"/>
              </a:spcBef>
              <a:spcAft>
                <a:spcPts val="0"/>
              </a:spcAft>
              <a:buSzPts val="1800"/>
              <a:buChar char="●"/>
            </a:pPr>
            <a:r>
              <a:rPr lang="fr" sz="1800">
                <a:highlight>
                  <a:schemeClr val="dk1"/>
                </a:highlight>
              </a:rPr>
              <a:t>L'intégration de dispositifs tels que les smartphones, l'oxymètre et les caméras renforce notre approche.</a:t>
            </a:r>
            <a:endParaRPr sz="1800">
              <a:highlight>
                <a:schemeClr val="dk1"/>
              </a:highlight>
            </a:endParaRPr>
          </a:p>
          <a:p>
            <a:pPr indent="-342900" lvl="0" marL="457200" rtl="0" algn="l">
              <a:lnSpc>
                <a:spcPct val="150000"/>
              </a:lnSpc>
              <a:spcBef>
                <a:spcPts val="0"/>
              </a:spcBef>
              <a:spcAft>
                <a:spcPts val="0"/>
              </a:spcAft>
              <a:buSzPts val="1800"/>
              <a:buChar char="●"/>
            </a:pPr>
            <a:r>
              <a:rPr lang="fr" sz="1800">
                <a:highlight>
                  <a:schemeClr val="dk1"/>
                </a:highlight>
              </a:rPr>
              <a:t>Des techniques avancées de détection de triche et d'analyse biométrique sont utilisées pour maintenir l'intégrité des évaluations.</a:t>
            </a:r>
            <a:endParaRPr sz="1800">
              <a:highlight>
                <a:schemeClr val="dk1"/>
              </a:highlight>
            </a:endParaRPr>
          </a:p>
          <a:p>
            <a:pPr indent="-342900" lvl="0" marL="457200" rtl="0" algn="l">
              <a:lnSpc>
                <a:spcPct val="150000"/>
              </a:lnSpc>
              <a:spcBef>
                <a:spcPts val="0"/>
              </a:spcBef>
              <a:spcAft>
                <a:spcPts val="0"/>
              </a:spcAft>
              <a:buSzPts val="1800"/>
              <a:buChar char="●"/>
            </a:pPr>
            <a:r>
              <a:rPr lang="fr" sz="1800">
                <a:highlight>
                  <a:schemeClr val="dk1"/>
                </a:highlight>
              </a:rPr>
              <a:t>Nous garantissons ainsi le respect des étudiants tout en assurant la fiabilité des examens en ligne.</a:t>
            </a:r>
            <a:endParaRPr sz="1800">
              <a:highlight>
                <a:schemeClr val="dk1"/>
              </a:highlight>
            </a:endParaRPr>
          </a:p>
          <a:p>
            <a:pPr indent="0" lvl="0" marL="0" rtl="0" algn="l">
              <a:spcBef>
                <a:spcPts val="0"/>
              </a:spcBef>
              <a:spcAft>
                <a:spcPts val="0"/>
              </a:spcAft>
              <a:buNone/>
            </a:pPr>
            <a:r>
              <a:t/>
            </a:r>
            <a:endParaRPr sz="1800">
              <a:highlight>
                <a:schemeClr val="dk1"/>
              </a:highlight>
            </a:endParaRPr>
          </a:p>
        </p:txBody>
      </p:sp>
      <p:sp>
        <p:nvSpPr>
          <p:cNvPr id="190" name="Google Shape;190;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5"/>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000"/>
              <a:t>Merci !</a:t>
            </a:r>
            <a:endParaRPr sz="3000"/>
          </a:p>
        </p:txBody>
      </p:sp>
      <p:sp>
        <p:nvSpPr>
          <p:cNvPr id="196" name="Google Shape;196;p25"/>
          <p:cNvSpPr txBox="1"/>
          <p:nvPr>
            <p:ph idx="1" type="body"/>
          </p:nvPr>
        </p:nvSpPr>
        <p:spPr>
          <a:xfrm>
            <a:off x="0" y="1424000"/>
            <a:ext cx="40842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1100"/>
              <a:t>Equipe Technique:</a:t>
            </a:r>
            <a:endParaRPr b="1" sz="1100"/>
          </a:p>
          <a:p>
            <a:pPr indent="0" lvl="0" marL="0" rtl="0" algn="l">
              <a:lnSpc>
                <a:spcPct val="107000"/>
              </a:lnSpc>
              <a:spcBef>
                <a:spcPts val="1600"/>
              </a:spcBef>
              <a:spcAft>
                <a:spcPts val="0"/>
              </a:spcAft>
              <a:buNone/>
            </a:pPr>
            <a:r>
              <a:rPr b="1" lang="fr" sz="1100"/>
              <a:t>Mohammad Raheel : Architecte système</a:t>
            </a:r>
            <a:endParaRPr b="1" sz="1100"/>
          </a:p>
          <a:p>
            <a:pPr indent="0" lvl="0" marL="0" rtl="0" algn="l">
              <a:lnSpc>
                <a:spcPct val="107000"/>
              </a:lnSpc>
              <a:spcBef>
                <a:spcPts val="1200"/>
              </a:spcBef>
              <a:spcAft>
                <a:spcPts val="0"/>
              </a:spcAft>
              <a:buNone/>
            </a:pPr>
            <a:r>
              <a:rPr b="1" lang="fr" sz="1100"/>
              <a:t>Anissa BEN BOUDAOUD : Développeur frontend</a:t>
            </a:r>
            <a:endParaRPr b="1" sz="1100"/>
          </a:p>
          <a:p>
            <a:pPr indent="0" lvl="0" marL="0" rtl="0" algn="l">
              <a:lnSpc>
                <a:spcPct val="107000"/>
              </a:lnSpc>
              <a:spcBef>
                <a:spcPts val="1200"/>
              </a:spcBef>
              <a:spcAft>
                <a:spcPts val="0"/>
              </a:spcAft>
              <a:buNone/>
            </a:pPr>
            <a:r>
              <a:rPr b="1" lang="fr" sz="1100"/>
              <a:t>Nassim Laghoub : Ingénieur logiciel</a:t>
            </a:r>
            <a:endParaRPr b="1" sz="1100"/>
          </a:p>
          <a:p>
            <a:pPr indent="0" lvl="0" marL="0" rtl="0" algn="l">
              <a:lnSpc>
                <a:spcPct val="107000"/>
              </a:lnSpc>
              <a:spcBef>
                <a:spcPts val="1200"/>
              </a:spcBef>
              <a:spcAft>
                <a:spcPts val="0"/>
              </a:spcAft>
              <a:buNone/>
            </a:pPr>
            <a:r>
              <a:rPr b="1" lang="fr" sz="1100"/>
              <a:t>FOMO DAFANG Rykiel Galina : Analyste en</a:t>
            </a:r>
            <a:endParaRPr b="1" sz="1100"/>
          </a:p>
          <a:p>
            <a:pPr indent="0" lvl="0" marL="0" rtl="0" algn="l">
              <a:lnSpc>
                <a:spcPct val="107000"/>
              </a:lnSpc>
              <a:spcBef>
                <a:spcPts val="1200"/>
              </a:spcBef>
              <a:spcAft>
                <a:spcPts val="0"/>
              </a:spcAft>
              <a:buNone/>
            </a:pPr>
            <a:r>
              <a:rPr b="1" lang="fr" sz="1100"/>
              <a:t>cybersécurité</a:t>
            </a:r>
            <a:endParaRPr b="1" sz="1100"/>
          </a:p>
          <a:p>
            <a:pPr indent="0" lvl="0" marL="0" rtl="0" algn="l">
              <a:lnSpc>
                <a:spcPct val="107000"/>
              </a:lnSpc>
              <a:spcBef>
                <a:spcPts val="1200"/>
              </a:spcBef>
              <a:spcAft>
                <a:spcPts val="0"/>
              </a:spcAft>
              <a:buNone/>
            </a:pPr>
            <a:r>
              <a:rPr b="1" lang="fr" sz="1100"/>
              <a:t>Aïcha El Jili : Gestionnaire de projet</a:t>
            </a:r>
            <a:endParaRPr b="1" sz="1100"/>
          </a:p>
          <a:p>
            <a:pPr indent="0" lvl="0" marL="0" rtl="0" algn="l">
              <a:spcBef>
                <a:spcPts val="8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fr" sz="1100"/>
              <a:t> </a:t>
            </a:r>
            <a:endParaRPr sz="1100"/>
          </a:p>
        </p:txBody>
      </p:sp>
      <p:pic>
        <p:nvPicPr>
          <p:cNvPr descr="Photo noir et blanc en contre-plongée du pont du Golden Gate Bridge" id="197" name="Google Shape;197;p25"/>
          <p:cNvPicPr preferRelativeResize="0"/>
          <p:nvPr/>
        </p:nvPicPr>
        <p:blipFill>
          <a:blip r:embed="rId3">
            <a:alphaModFix/>
          </a:blip>
          <a:stretch>
            <a:fillRect/>
          </a:stretch>
        </p:blipFill>
        <p:spPr>
          <a:xfrm>
            <a:off x="3274676" y="615311"/>
            <a:ext cx="5869325" cy="3912883"/>
          </a:xfrm>
          <a:prstGeom prst="rect">
            <a:avLst/>
          </a:prstGeom>
          <a:noFill/>
          <a:ln>
            <a:noFill/>
          </a:ln>
        </p:spPr>
      </p:pic>
      <p:sp>
        <p:nvSpPr>
          <p:cNvPr id="198" name="Google Shape;198;p2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460950" y="2375975"/>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 sz="4300"/>
              <a:t>Plan</a:t>
            </a:r>
            <a:endParaRPr sz="4300"/>
          </a:p>
          <a:p>
            <a:pPr indent="-406400" lvl="0" marL="457200" rtl="0" algn="l">
              <a:spcBef>
                <a:spcPts val="0"/>
              </a:spcBef>
              <a:spcAft>
                <a:spcPts val="0"/>
              </a:spcAft>
              <a:buSzPts val="2800"/>
              <a:buChar char="●"/>
            </a:pPr>
            <a:r>
              <a:rPr lang="fr" sz="2800"/>
              <a:t>Introduction </a:t>
            </a:r>
            <a:endParaRPr sz="2800"/>
          </a:p>
          <a:p>
            <a:pPr indent="-406400" lvl="0" marL="457200" rtl="0" algn="l">
              <a:spcBef>
                <a:spcPts val="0"/>
              </a:spcBef>
              <a:spcAft>
                <a:spcPts val="0"/>
              </a:spcAft>
              <a:buSzPts val="2800"/>
              <a:buChar char="●"/>
            </a:pPr>
            <a:r>
              <a:rPr lang="fr" sz="2800"/>
              <a:t>Systèmes existants</a:t>
            </a:r>
            <a:endParaRPr sz="2800"/>
          </a:p>
          <a:p>
            <a:pPr indent="-406400" lvl="0" marL="457200" rtl="0" algn="l">
              <a:spcBef>
                <a:spcPts val="0"/>
              </a:spcBef>
              <a:spcAft>
                <a:spcPts val="0"/>
              </a:spcAft>
              <a:buSzPts val="2800"/>
              <a:buChar char="●"/>
            </a:pPr>
            <a:r>
              <a:rPr lang="fr" sz="2800"/>
              <a:t>Conception </a:t>
            </a:r>
            <a:endParaRPr sz="2800"/>
          </a:p>
          <a:p>
            <a:pPr indent="-406400" lvl="0" marL="457200" rtl="0" algn="l">
              <a:spcBef>
                <a:spcPts val="0"/>
              </a:spcBef>
              <a:spcAft>
                <a:spcPts val="0"/>
              </a:spcAft>
              <a:buSzPts val="2800"/>
              <a:buChar char="●"/>
            </a:pPr>
            <a:r>
              <a:rPr lang="fr" sz="2800"/>
              <a:t>Technologies utilisées</a:t>
            </a:r>
            <a:endParaRPr sz="2800"/>
          </a:p>
          <a:p>
            <a:pPr indent="-406400" lvl="0" marL="457200" rtl="0" algn="l">
              <a:spcBef>
                <a:spcPts val="0"/>
              </a:spcBef>
              <a:spcAft>
                <a:spcPts val="0"/>
              </a:spcAft>
              <a:buSzPts val="2800"/>
              <a:buChar char="●"/>
            </a:pPr>
            <a:r>
              <a:rPr lang="fr" sz="2800"/>
              <a:t>Démonstration</a:t>
            </a:r>
            <a:endParaRPr sz="2800"/>
          </a:p>
          <a:p>
            <a:pPr indent="-406400" lvl="0" marL="457200" rtl="0" algn="l">
              <a:spcBef>
                <a:spcPts val="0"/>
              </a:spcBef>
              <a:spcAft>
                <a:spcPts val="0"/>
              </a:spcAft>
              <a:buSzPts val="2800"/>
              <a:buChar char="●"/>
            </a:pPr>
            <a:r>
              <a:rPr lang="fr" sz="2800"/>
              <a:t>Conclusion </a:t>
            </a:r>
            <a:endParaRPr sz="2800"/>
          </a:p>
          <a:p>
            <a:pPr indent="0" lvl="0" marL="0" rtl="0" algn="l">
              <a:spcBef>
                <a:spcPts val="0"/>
              </a:spcBef>
              <a:spcAft>
                <a:spcPts val="0"/>
              </a:spcAft>
              <a:buNone/>
            </a:pPr>
            <a:r>
              <a:rPr lang="fr" sz="2800"/>
              <a:t> </a:t>
            </a:r>
            <a:endParaRPr sz="2800"/>
          </a:p>
          <a:p>
            <a:pPr indent="0" lvl="0" marL="0" rtl="0" algn="l">
              <a:spcBef>
                <a:spcPts val="0"/>
              </a:spcBef>
              <a:spcAft>
                <a:spcPts val="0"/>
              </a:spcAft>
              <a:buNone/>
            </a:pPr>
            <a:r>
              <a:t/>
            </a:r>
            <a:endParaRPr sz="2800"/>
          </a:p>
        </p:txBody>
      </p:sp>
      <p:sp>
        <p:nvSpPr>
          <p:cNvPr id="77" name="Google Shape;77;p1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Introduction</a:t>
            </a:r>
            <a:endParaRPr/>
          </a:p>
        </p:txBody>
      </p:sp>
      <p:sp>
        <p:nvSpPr>
          <p:cNvPr id="83" name="Google Shape;83;p15"/>
          <p:cNvSpPr txBox="1"/>
          <p:nvPr>
            <p:ph idx="1" type="body"/>
          </p:nvPr>
        </p:nvSpPr>
        <p:spPr>
          <a:xfrm>
            <a:off x="2780050" y="1919075"/>
            <a:ext cx="5913900" cy="27102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0D0D0D"/>
              </a:buClr>
              <a:buSzPts val="1500"/>
              <a:buChar char="●"/>
            </a:pPr>
            <a:r>
              <a:rPr lang="fr" sz="1500">
                <a:solidFill>
                  <a:srgbClr val="0D0D0D"/>
                </a:solidFill>
              </a:rPr>
              <a:t>L'enseignement à distance requiert une surveillance rigoureuse des examens en ligne.</a:t>
            </a:r>
            <a:endParaRPr sz="1500">
              <a:solidFill>
                <a:srgbClr val="0D0D0D"/>
              </a:solidFill>
            </a:endParaRPr>
          </a:p>
          <a:p>
            <a:pPr indent="-323850" lvl="0" marL="457200" rtl="0" algn="l">
              <a:lnSpc>
                <a:spcPct val="150000"/>
              </a:lnSpc>
              <a:spcBef>
                <a:spcPts val="0"/>
              </a:spcBef>
              <a:spcAft>
                <a:spcPts val="0"/>
              </a:spcAft>
              <a:buClr>
                <a:srgbClr val="0D0D0D"/>
              </a:buClr>
              <a:buSzPts val="1500"/>
              <a:buChar char="●"/>
            </a:pPr>
            <a:r>
              <a:rPr lang="fr" sz="1500">
                <a:solidFill>
                  <a:srgbClr val="0D0D0D"/>
                </a:solidFill>
              </a:rPr>
              <a:t>Notre solution utilise smartphone, oxymètre, microphone et caméras pour capturer et analyser les données.</a:t>
            </a:r>
            <a:endParaRPr sz="1500">
              <a:solidFill>
                <a:srgbClr val="0D0D0D"/>
              </a:solidFill>
            </a:endParaRPr>
          </a:p>
          <a:p>
            <a:pPr indent="-323850" lvl="0" marL="457200" rtl="0" algn="l">
              <a:lnSpc>
                <a:spcPct val="150000"/>
              </a:lnSpc>
              <a:spcBef>
                <a:spcPts val="0"/>
              </a:spcBef>
              <a:spcAft>
                <a:spcPts val="0"/>
              </a:spcAft>
              <a:buClr>
                <a:srgbClr val="0D0D0D"/>
              </a:buClr>
              <a:buSzPts val="1500"/>
              <a:buChar char="●"/>
            </a:pPr>
            <a:r>
              <a:rPr lang="fr" sz="1500">
                <a:solidFill>
                  <a:srgbClr val="0D0D0D"/>
                </a:solidFill>
              </a:rPr>
              <a:t>Ceci garantit l'intégrité des évaluations grâce à des techniques avancées de détection de triche et d'analyse biométrique.</a:t>
            </a:r>
            <a:endParaRPr sz="1500">
              <a:solidFill>
                <a:srgbClr val="0D0D0D"/>
              </a:solidFill>
            </a:endParaRPr>
          </a:p>
          <a:p>
            <a:pPr indent="0" lvl="0" marL="0" rtl="0" algn="l">
              <a:spcBef>
                <a:spcPts val="1600"/>
              </a:spcBef>
              <a:spcAft>
                <a:spcPts val="1600"/>
              </a:spcAft>
              <a:buNone/>
            </a:pPr>
            <a:r>
              <a:t/>
            </a:r>
            <a:endParaRPr sz="1200"/>
          </a:p>
        </p:txBody>
      </p:sp>
      <p:pic>
        <p:nvPicPr>
          <p:cNvPr id="84" name="Google Shape;84;p15"/>
          <p:cNvPicPr preferRelativeResize="0"/>
          <p:nvPr/>
        </p:nvPicPr>
        <p:blipFill>
          <a:blip r:embed="rId3">
            <a:alphaModFix/>
          </a:blip>
          <a:stretch>
            <a:fillRect/>
          </a:stretch>
        </p:blipFill>
        <p:spPr>
          <a:xfrm>
            <a:off x="91700" y="1780424"/>
            <a:ext cx="2509575" cy="2193375"/>
          </a:xfrm>
          <a:prstGeom prst="rect">
            <a:avLst/>
          </a:prstGeom>
          <a:noFill/>
          <a:ln>
            <a:noFill/>
          </a:ln>
        </p:spPr>
      </p:pic>
      <p:sp>
        <p:nvSpPr>
          <p:cNvPr id="85" name="Google Shape;85;p1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2371200" y="440550"/>
            <a:ext cx="48630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Systèmes existants</a:t>
            </a:r>
            <a:endParaRPr/>
          </a:p>
        </p:txBody>
      </p:sp>
      <p:pic>
        <p:nvPicPr>
          <p:cNvPr id="91" name="Google Shape;91;p16"/>
          <p:cNvPicPr preferRelativeResize="0"/>
          <p:nvPr/>
        </p:nvPicPr>
        <p:blipFill>
          <a:blip r:embed="rId3">
            <a:alphaModFix/>
          </a:blip>
          <a:stretch>
            <a:fillRect/>
          </a:stretch>
        </p:blipFill>
        <p:spPr>
          <a:xfrm>
            <a:off x="1752950" y="2041750"/>
            <a:ext cx="2749125" cy="1189925"/>
          </a:xfrm>
          <a:prstGeom prst="rect">
            <a:avLst/>
          </a:prstGeom>
          <a:noFill/>
          <a:ln>
            <a:noFill/>
          </a:ln>
        </p:spPr>
      </p:pic>
      <p:pic>
        <p:nvPicPr>
          <p:cNvPr id="92" name="Google Shape;92;p16"/>
          <p:cNvPicPr preferRelativeResize="0"/>
          <p:nvPr/>
        </p:nvPicPr>
        <p:blipFill>
          <a:blip r:embed="rId4">
            <a:alphaModFix/>
          </a:blip>
          <a:stretch>
            <a:fillRect/>
          </a:stretch>
        </p:blipFill>
        <p:spPr>
          <a:xfrm>
            <a:off x="5046150" y="3290186"/>
            <a:ext cx="2509650" cy="1125964"/>
          </a:xfrm>
          <a:prstGeom prst="rect">
            <a:avLst/>
          </a:prstGeom>
          <a:noFill/>
          <a:ln>
            <a:noFill/>
          </a:ln>
        </p:spPr>
      </p:pic>
      <p:pic>
        <p:nvPicPr>
          <p:cNvPr id="93" name="Google Shape;93;p16"/>
          <p:cNvPicPr preferRelativeResize="0"/>
          <p:nvPr/>
        </p:nvPicPr>
        <p:blipFill>
          <a:blip r:embed="rId5">
            <a:alphaModFix/>
          </a:blip>
          <a:stretch>
            <a:fillRect/>
          </a:stretch>
        </p:blipFill>
        <p:spPr>
          <a:xfrm>
            <a:off x="1032050" y="3703925"/>
            <a:ext cx="3237730" cy="610625"/>
          </a:xfrm>
          <a:prstGeom prst="rect">
            <a:avLst/>
          </a:prstGeom>
          <a:noFill/>
          <a:ln>
            <a:noFill/>
          </a:ln>
        </p:spPr>
      </p:pic>
      <p:pic>
        <p:nvPicPr>
          <p:cNvPr id="94" name="Google Shape;94;p16"/>
          <p:cNvPicPr preferRelativeResize="0"/>
          <p:nvPr/>
        </p:nvPicPr>
        <p:blipFill>
          <a:blip r:embed="rId6">
            <a:alphaModFix/>
          </a:blip>
          <a:stretch>
            <a:fillRect/>
          </a:stretch>
        </p:blipFill>
        <p:spPr>
          <a:xfrm>
            <a:off x="5868300" y="2368725"/>
            <a:ext cx="2560675" cy="610625"/>
          </a:xfrm>
          <a:prstGeom prst="rect">
            <a:avLst/>
          </a:prstGeom>
          <a:noFill/>
          <a:ln>
            <a:noFill/>
          </a:ln>
        </p:spPr>
      </p:pic>
      <p:sp>
        <p:nvSpPr>
          <p:cNvPr id="95" name="Google Shape;95;p1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2399675" y="378425"/>
            <a:ext cx="48987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Systèmes existants</a:t>
            </a:r>
            <a:endParaRPr/>
          </a:p>
        </p:txBody>
      </p:sp>
      <p:pic>
        <p:nvPicPr>
          <p:cNvPr id="101" name="Google Shape;101;p17"/>
          <p:cNvPicPr preferRelativeResize="0"/>
          <p:nvPr/>
        </p:nvPicPr>
        <p:blipFill>
          <a:blip r:embed="rId3">
            <a:alphaModFix/>
          </a:blip>
          <a:stretch>
            <a:fillRect/>
          </a:stretch>
        </p:blipFill>
        <p:spPr>
          <a:xfrm>
            <a:off x="223425" y="1729300"/>
            <a:ext cx="3279975" cy="1381650"/>
          </a:xfrm>
          <a:prstGeom prst="rect">
            <a:avLst/>
          </a:prstGeom>
          <a:noFill/>
          <a:ln>
            <a:noFill/>
          </a:ln>
        </p:spPr>
      </p:pic>
      <p:pic>
        <p:nvPicPr>
          <p:cNvPr id="102" name="Google Shape;102;p17"/>
          <p:cNvPicPr preferRelativeResize="0"/>
          <p:nvPr/>
        </p:nvPicPr>
        <p:blipFill>
          <a:blip r:embed="rId4">
            <a:alphaModFix/>
          </a:blip>
          <a:stretch>
            <a:fillRect/>
          </a:stretch>
        </p:blipFill>
        <p:spPr>
          <a:xfrm>
            <a:off x="5456250" y="1729300"/>
            <a:ext cx="3234350" cy="1381650"/>
          </a:xfrm>
          <a:prstGeom prst="rect">
            <a:avLst/>
          </a:prstGeom>
          <a:noFill/>
          <a:ln>
            <a:noFill/>
          </a:ln>
        </p:spPr>
      </p:pic>
      <p:pic>
        <p:nvPicPr>
          <p:cNvPr id="103" name="Google Shape;103;p17"/>
          <p:cNvPicPr preferRelativeResize="0"/>
          <p:nvPr/>
        </p:nvPicPr>
        <p:blipFill>
          <a:blip r:embed="rId5">
            <a:alphaModFix/>
          </a:blip>
          <a:stretch>
            <a:fillRect/>
          </a:stretch>
        </p:blipFill>
        <p:spPr>
          <a:xfrm>
            <a:off x="2677275" y="3414200"/>
            <a:ext cx="3391075" cy="1428450"/>
          </a:xfrm>
          <a:prstGeom prst="rect">
            <a:avLst/>
          </a:prstGeom>
          <a:noFill/>
          <a:ln>
            <a:noFill/>
          </a:ln>
        </p:spPr>
      </p:pic>
      <p:sp>
        <p:nvSpPr>
          <p:cNvPr id="104" name="Google Shape;104;p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2172450" y="440550"/>
            <a:ext cx="4799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Systèmes existants</a:t>
            </a:r>
            <a:endParaRPr/>
          </a:p>
        </p:txBody>
      </p:sp>
      <p:pic>
        <p:nvPicPr>
          <p:cNvPr id="110" name="Google Shape;110;p18"/>
          <p:cNvPicPr preferRelativeResize="0"/>
          <p:nvPr/>
        </p:nvPicPr>
        <p:blipFill>
          <a:blip r:embed="rId3">
            <a:alphaModFix/>
          </a:blip>
          <a:stretch>
            <a:fillRect/>
          </a:stretch>
        </p:blipFill>
        <p:spPr>
          <a:xfrm>
            <a:off x="248350" y="1648825"/>
            <a:ext cx="3292825" cy="2238250"/>
          </a:xfrm>
          <a:prstGeom prst="rect">
            <a:avLst/>
          </a:prstGeom>
          <a:noFill/>
          <a:ln>
            <a:noFill/>
          </a:ln>
        </p:spPr>
      </p:pic>
      <p:pic>
        <p:nvPicPr>
          <p:cNvPr id="111" name="Google Shape;111;p18"/>
          <p:cNvPicPr preferRelativeResize="0"/>
          <p:nvPr/>
        </p:nvPicPr>
        <p:blipFill>
          <a:blip r:embed="rId4">
            <a:alphaModFix/>
          </a:blip>
          <a:stretch>
            <a:fillRect/>
          </a:stretch>
        </p:blipFill>
        <p:spPr>
          <a:xfrm>
            <a:off x="4241221" y="1648825"/>
            <a:ext cx="4743553" cy="2238250"/>
          </a:xfrm>
          <a:prstGeom prst="rect">
            <a:avLst/>
          </a:prstGeom>
          <a:noFill/>
          <a:ln>
            <a:noFill/>
          </a:ln>
        </p:spPr>
      </p:pic>
      <p:sp>
        <p:nvSpPr>
          <p:cNvPr id="112" name="Google Shape;112;p1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2153700" y="552375"/>
            <a:ext cx="48366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Systèmes existants</a:t>
            </a:r>
            <a:endParaRPr/>
          </a:p>
        </p:txBody>
      </p:sp>
      <p:pic>
        <p:nvPicPr>
          <p:cNvPr id="118" name="Google Shape;118;p19"/>
          <p:cNvPicPr preferRelativeResize="0"/>
          <p:nvPr/>
        </p:nvPicPr>
        <p:blipFill>
          <a:blip r:embed="rId3">
            <a:alphaModFix/>
          </a:blip>
          <a:stretch>
            <a:fillRect/>
          </a:stretch>
        </p:blipFill>
        <p:spPr>
          <a:xfrm>
            <a:off x="381000" y="1870050"/>
            <a:ext cx="1986950" cy="2756375"/>
          </a:xfrm>
          <a:prstGeom prst="rect">
            <a:avLst/>
          </a:prstGeom>
          <a:noFill/>
          <a:ln>
            <a:noFill/>
          </a:ln>
        </p:spPr>
      </p:pic>
      <p:pic>
        <p:nvPicPr>
          <p:cNvPr id="119" name="Google Shape;119;p19"/>
          <p:cNvPicPr preferRelativeResize="0"/>
          <p:nvPr/>
        </p:nvPicPr>
        <p:blipFill>
          <a:blip r:embed="rId4">
            <a:alphaModFix/>
          </a:blip>
          <a:stretch>
            <a:fillRect/>
          </a:stretch>
        </p:blipFill>
        <p:spPr>
          <a:xfrm>
            <a:off x="2642550" y="1865300"/>
            <a:ext cx="1929450" cy="2842000"/>
          </a:xfrm>
          <a:prstGeom prst="rect">
            <a:avLst/>
          </a:prstGeom>
          <a:noFill/>
          <a:ln>
            <a:noFill/>
          </a:ln>
        </p:spPr>
      </p:pic>
      <p:pic>
        <p:nvPicPr>
          <p:cNvPr id="120" name="Google Shape;120;p19"/>
          <p:cNvPicPr preferRelativeResize="0"/>
          <p:nvPr/>
        </p:nvPicPr>
        <p:blipFill>
          <a:blip r:embed="rId5">
            <a:alphaModFix/>
          </a:blip>
          <a:stretch>
            <a:fillRect/>
          </a:stretch>
        </p:blipFill>
        <p:spPr>
          <a:xfrm>
            <a:off x="4884650" y="1865300"/>
            <a:ext cx="1816909" cy="2756375"/>
          </a:xfrm>
          <a:prstGeom prst="rect">
            <a:avLst/>
          </a:prstGeom>
          <a:noFill/>
          <a:ln>
            <a:noFill/>
          </a:ln>
        </p:spPr>
      </p:pic>
      <p:sp>
        <p:nvSpPr>
          <p:cNvPr id="121" name="Google Shape;121;p19"/>
          <p:cNvSpPr txBox="1"/>
          <p:nvPr/>
        </p:nvSpPr>
        <p:spPr>
          <a:xfrm>
            <a:off x="6990300" y="1870050"/>
            <a:ext cx="21147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rgbClr val="0D0D0D"/>
                </a:solidFill>
                <a:latin typeface="Roboto"/>
                <a:ea typeface="Roboto"/>
                <a:cs typeface="Roboto"/>
                <a:sym typeface="Roboto"/>
              </a:rPr>
              <a:t>La part de marché du e-learning dans le monde atteint aujourd’hui plus de 190 milliards de dollars (selon l’étude statistique de “l’entrepreneur en vous” datant de fin décembre 2022) avec une croissance exponentielle en Asie, le nombre d’apprenants indiens ayant sextuplé depuis 2016. Le e-Learning, héritage du Covid-19 dans le monde.</a:t>
            </a:r>
            <a:endParaRPr sz="1300"/>
          </a:p>
        </p:txBody>
      </p:sp>
      <p:sp>
        <p:nvSpPr>
          <p:cNvPr id="122" name="Google Shape;122;p1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fr" sz="3200"/>
              <a:t>Diagramme de cas d’utilisation</a:t>
            </a:r>
            <a:endParaRPr sz="3200"/>
          </a:p>
        </p:txBody>
      </p:sp>
      <p:pic>
        <p:nvPicPr>
          <p:cNvPr id="128" name="Google Shape;128;p20"/>
          <p:cNvPicPr preferRelativeResize="0"/>
          <p:nvPr/>
        </p:nvPicPr>
        <p:blipFill>
          <a:blip r:embed="rId3">
            <a:alphaModFix/>
          </a:blip>
          <a:stretch>
            <a:fillRect/>
          </a:stretch>
        </p:blipFill>
        <p:spPr>
          <a:xfrm>
            <a:off x="0" y="683125"/>
            <a:ext cx="9144001" cy="4460375"/>
          </a:xfrm>
          <a:prstGeom prst="rect">
            <a:avLst/>
          </a:prstGeom>
          <a:noFill/>
          <a:ln>
            <a:noFill/>
          </a:ln>
        </p:spPr>
      </p:pic>
      <p:sp>
        <p:nvSpPr>
          <p:cNvPr id="129" name="Google Shape;129;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 sz="1800"/>
              <a:t>Architecture du </a:t>
            </a:r>
            <a:r>
              <a:rPr lang="fr" sz="1800"/>
              <a:t>système</a:t>
            </a:r>
            <a:r>
              <a:rPr lang="fr" sz="1800"/>
              <a:t> </a:t>
            </a:r>
            <a:endParaRPr sz="1800"/>
          </a:p>
        </p:txBody>
      </p:sp>
      <p:sp>
        <p:nvSpPr>
          <p:cNvPr id="135" name="Google Shape;135;p21"/>
          <p:cNvSpPr/>
          <p:nvPr/>
        </p:nvSpPr>
        <p:spPr>
          <a:xfrm>
            <a:off x="2592900" y="155950"/>
            <a:ext cx="2055300" cy="978600"/>
          </a:xfrm>
          <a:prstGeom prst="rect">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fr" sz="1100">
                <a:latin typeface="Roboto"/>
                <a:ea typeface="Roboto"/>
                <a:cs typeface="Roboto"/>
                <a:sym typeface="Roboto"/>
              </a:rPr>
              <a:t>Service Authentification et gestion des users</a:t>
            </a:r>
            <a:endParaRPr b="1" sz="1100">
              <a:latin typeface="Roboto"/>
              <a:ea typeface="Roboto"/>
              <a:cs typeface="Roboto"/>
              <a:sym typeface="Roboto"/>
            </a:endParaRPr>
          </a:p>
          <a:p>
            <a:pPr indent="0" lvl="0" marL="0" rtl="0" algn="l">
              <a:lnSpc>
                <a:spcPct val="100000"/>
              </a:lnSpc>
              <a:spcBef>
                <a:spcPts val="1200"/>
              </a:spcBef>
              <a:spcAft>
                <a:spcPts val="1200"/>
              </a:spcAft>
              <a:buNone/>
            </a:pPr>
            <a:r>
              <a:rPr b="1" lang="fr" sz="1100">
                <a:latin typeface="Roboto"/>
                <a:ea typeface="Roboto"/>
                <a:cs typeface="Roboto"/>
                <a:sym typeface="Roboto"/>
              </a:rPr>
              <a:t>Inscription / connexion</a:t>
            </a:r>
            <a:r>
              <a:rPr lang="fr" sz="1100">
                <a:latin typeface="Roboto"/>
                <a:ea typeface="Roboto"/>
                <a:cs typeface="Roboto"/>
                <a:sym typeface="Roboto"/>
              </a:rPr>
              <a:t> </a:t>
            </a:r>
            <a:endParaRPr>
              <a:latin typeface="Roboto"/>
              <a:ea typeface="Roboto"/>
              <a:cs typeface="Roboto"/>
              <a:sym typeface="Roboto"/>
            </a:endParaRPr>
          </a:p>
        </p:txBody>
      </p:sp>
      <p:sp>
        <p:nvSpPr>
          <p:cNvPr id="136" name="Google Shape;136;p21"/>
          <p:cNvSpPr/>
          <p:nvPr/>
        </p:nvSpPr>
        <p:spPr>
          <a:xfrm>
            <a:off x="4778775" y="155950"/>
            <a:ext cx="2055300" cy="978600"/>
          </a:xfrm>
          <a:prstGeom prst="rect">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fr" sz="1100">
                <a:latin typeface="Roboto"/>
                <a:ea typeface="Roboto"/>
                <a:cs typeface="Roboto"/>
                <a:sym typeface="Roboto"/>
              </a:rPr>
              <a:t>Service Examen </a:t>
            </a:r>
            <a:endParaRPr b="1" sz="1100">
              <a:latin typeface="Roboto"/>
              <a:ea typeface="Roboto"/>
              <a:cs typeface="Roboto"/>
              <a:sym typeface="Roboto"/>
            </a:endParaRPr>
          </a:p>
          <a:p>
            <a:pPr indent="0" lvl="0" marL="0" rtl="0" algn="l">
              <a:lnSpc>
                <a:spcPct val="115000"/>
              </a:lnSpc>
              <a:spcBef>
                <a:spcPts val="1200"/>
              </a:spcBef>
              <a:spcAft>
                <a:spcPts val="1200"/>
              </a:spcAft>
              <a:buNone/>
            </a:pPr>
            <a:r>
              <a:rPr b="1" lang="fr" sz="1100">
                <a:latin typeface="Roboto"/>
                <a:ea typeface="Roboto"/>
                <a:cs typeface="Roboto"/>
                <a:sym typeface="Roboto"/>
              </a:rPr>
              <a:t>création , gestion des questions, soumission </a:t>
            </a:r>
            <a:endParaRPr b="1" sz="1100">
              <a:latin typeface="Roboto"/>
              <a:ea typeface="Roboto"/>
              <a:cs typeface="Roboto"/>
              <a:sym typeface="Roboto"/>
            </a:endParaRPr>
          </a:p>
        </p:txBody>
      </p:sp>
      <p:sp>
        <p:nvSpPr>
          <p:cNvPr id="137" name="Google Shape;137;p21"/>
          <p:cNvSpPr/>
          <p:nvPr/>
        </p:nvSpPr>
        <p:spPr>
          <a:xfrm>
            <a:off x="2592900" y="1265450"/>
            <a:ext cx="2055300" cy="978600"/>
          </a:xfrm>
          <a:prstGeom prst="rect">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fr" sz="1100">
                <a:latin typeface="Roboto"/>
                <a:ea typeface="Roboto"/>
                <a:cs typeface="Roboto"/>
                <a:sym typeface="Roboto"/>
              </a:rPr>
              <a:t>Service session</a:t>
            </a:r>
            <a:endParaRPr b="1" sz="1100">
              <a:latin typeface="Roboto"/>
              <a:ea typeface="Roboto"/>
              <a:cs typeface="Roboto"/>
              <a:sym typeface="Roboto"/>
            </a:endParaRPr>
          </a:p>
          <a:p>
            <a:pPr indent="0" lvl="0" marL="0" rtl="0" algn="l">
              <a:lnSpc>
                <a:spcPct val="115000"/>
              </a:lnSpc>
              <a:spcBef>
                <a:spcPts val="1200"/>
              </a:spcBef>
              <a:spcAft>
                <a:spcPts val="0"/>
              </a:spcAft>
              <a:buNone/>
            </a:pPr>
            <a:r>
              <a:rPr b="1" lang="fr" sz="1100">
                <a:latin typeface="Roboto"/>
                <a:ea typeface="Roboto"/>
                <a:cs typeface="Roboto"/>
                <a:sym typeface="Roboto"/>
              </a:rPr>
              <a:t>gestion des sessions</a:t>
            </a:r>
            <a:endParaRPr b="1" sz="1100">
              <a:latin typeface="Roboto"/>
              <a:ea typeface="Roboto"/>
              <a:cs typeface="Roboto"/>
              <a:sym typeface="Roboto"/>
            </a:endParaRPr>
          </a:p>
          <a:p>
            <a:pPr indent="0" lvl="0" marL="0" rtl="0" algn="l">
              <a:lnSpc>
                <a:spcPct val="115000"/>
              </a:lnSpc>
              <a:spcBef>
                <a:spcPts val="1200"/>
              </a:spcBef>
              <a:spcAft>
                <a:spcPts val="1200"/>
              </a:spcAft>
              <a:buNone/>
            </a:pPr>
            <a:r>
              <a:rPr b="1" lang="fr" sz="1100">
                <a:latin typeface="Roboto"/>
                <a:ea typeface="Roboto"/>
                <a:cs typeface="Roboto"/>
                <a:sym typeface="Roboto"/>
              </a:rPr>
              <a:t>etat de surveillance</a:t>
            </a:r>
            <a:endParaRPr b="1" sz="1100">
              <a:latin typeface="Roboto"/>
              <a:ea typeface="Roboto"/>
              <a:cs typeface="Roboto"/>
              <a:sym typeface="Roboto"/>
            </a:endParaRPr>
          </a:p>
        </p:txBody>
      </p:sp>
      <p:sp>
        <p:nvSpPr>
          <p:cNvPr id="138" name="Google Shape;138;p21"/>
          <p:cNvSpPr/>
          <p:nvPr/>
        </p:nvSpPr>
        <p:spPr>
          <a:xfrm>
            <a:off x="4757275" y="1265450"/>
            <a:ext cx="2055300" cy="978600"/>
          </a:xfrm>
          <a:prstGeom prst="rect">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fr" sz="1100">
                <a:latin typeface="Roboto"/>
                <a:ea typeface="Roboto"/>
                <a:cs typeface="Roboto"/>
                <a:sym typeface="Roboto"/>
              </a:rPr>
              <a:t>Service supervision</a:t>
            </a:r>
            <a:endParaRPr b="1" sz="1100">
              <a:latin typeface="Roboto"/>
              <a:ea typeface="Roboto"/>
              <a:cs typeface="Roboto"/>
              <a:sym typeface="Roboto"/>
            </a:endParaRPr>
          </a:p>
          <a:p>
            <a:pPr indent="0" lvl="0" marL="0" rtl="0" algn="l">
              <a:lnSpc>
                <a:spcPct val="115000"/>
              </a:lnSpc>
              <a:spcBef>
                <a:spcPts val="1200"/>
              </a:spcBef>
              <a:spcAft>
                <a:spcPts val="1200"/>
              </a:spcAft>
              <a:buNone/>
            </a:pPr>
            <a:r>
              <a:rPr b="1" lang="fr" sz="1100">
                <a:latin typeface="Roboto"/>
                <a:ea typeface="Roboto"/>
                <a:cs typeface="Roboto"/>
                <a:sym typeface="Roboto"/>
              </a:rPr>
              <a:t>visualisation , surveillance</a:t>
            </a:r>
            <a:endParaRPr b="1" sz="1100">
              <a:latin typeface="Roboto"/>
              <a:ea typeface="Roboto"/>
              <a:cs typeface="Roboto"/>
              <a:sym typeface="Roboto"/>
            </a:endParaRPr>
          </a:p>
        </p:txBody>
      </p:sp>
      <p:sp>
        <p:nvSpPr>
          <p:cNvPr id="139" name="Google Shape;139;p21"/>
          <p:cNvSpPr/>
          <p:nvPr/>
        </p:nvSpPr>
        <p:spPr>
          <a:xfrm>
            <a:off x="2571225" y="2405038"/>
            <a:ext cx="2055300" cy="978600"/>
          </a:xfrm>
          <a:prstGeom prst="rect">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fr" sz="1100">
                <a:latin typeface="Roboto"/>
                <a:ea typeface="Roboto"/>
                <a:cs typeface="Roboto"/>
                <a:sym typeface="Roboto"/>
              </a:rPr>
              <a:t>Service surveillance vidéo</a:t>
            </a:r>
            <a:endParaRPr b="1" sz="1100">
              <a:latin typeface="Roboto"/>
              <a:ea typeface="Roboto"/>
              <a:cs typeface="Roboto"/>
              <a:sym typeface="Roboto"/>
            </a:endParaRPr>
          </a:p>
          <a:p>
            <a:pPr indent="0" lvl="0" marL="0" rtl="0" algn="l">
              <a:lnSpc>
                <a:spcPct val="115000"/>
              </a:lnSpc>
              <a:spcBef>
                <a:spcPts val="1200"/>
              </a:spcBef>
              <a:spcAft>
                <a:spcPts val="1200"/>
              </a:spcAft>
              <a:buNone/>
            </a:pPr>
            <a:r>
              <a:rPr b="1" lang="fr" sz="1100">
                <a:latin typeface="Roboto"/>
                <a:ea typeface="Roboto"/>
                <a:cs typeface="Roboto"/>
                <a:sym typeface="Roboto"/>
              </a:rPr>
              <a:t>Analyse vidéo</a:t>
            </a:r>
            <a:r>
              <a:rPr lang="fr" sz="1100">
                <a:latin typeface="Roboto"/>
                <a:ea typeface="Roboto"/>
                <a:cs typeface="Roboto"/>
                <a:sym typeface="Roboto"/>
              </a:rPr>
              <a:t> </a:t>
            </a:r>
            <a:endParaRPr>
              <a:latin typeface="Roboto"/>
              <a:ea typeface="Roboto"/>
              <a:cs typeface="Roboto"/>
              <a:sym typeface="Roboto"/>
            </a:endParaRPr>
          </a:p>
        </p:txBody>
      </p:sp>
      <p:sp>
        <p:nvSpPr>
          <p:cNvPr id="140" name="Google Shape;140;p21"/>
          <p:cNvSpPr/>
          <p:nvPr/>
        </p:nvSpPr>
        <p:spPr>
          <a:xfrm>
            <a:off x="4757100" y="2405038"/>
            <a:ext cx="2055300" cy="978600"/>
          </a:xfrm>
          <a:prstGeom prst="rect">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fr" sz="1100">
                <a:latin typeface="Roboto"/>
                <a:ea typeface="Roboto"/>
                <a:cs typeface="Roboto"/>
                <a:sym typeface="Roboto"/>
              </a:rPr>
              <a:t>Service notification et alerte</a:t>
            </a:r>
            <a:endParaRPr b="1" sz="1100">
              <a:latin typeface="Roboto"/>
              <a:ea typeface="Roboto"/>
              <a:cs typeface="Roboto"/>
              <a:sym typeface="Roboto"/>
            </a:endParaRPr>
          </a:p>
          <a:p>
            <a:pPr indent="0" lvl="0" marL="0" rtl="0" algn="l">
              <a:lnSpc>
                <a:spcPct val="115000"/>
              </a:lnSpc>
              <a:spcBef>
                <a:spcPts val="1200"/>
              </a:spcBef>
              <a:spcAft>
                <a:spcPts val="1200"/>
              </a:spcAft>
              <a:buNone/>
            </a:pPr>
            <a:r>
              <a:rPr b="1" lang="fr" sz="1100">
                <a:latin typeface="Roboto"/>
                <a:ea typeface="Roboto"/>
                <a:cs typeface="Roboto"/>
                <a:sym typeface="Roboto"/>
              </a:rPr>
              <a:t>Envoi des alertes</a:t>
            </a:r>
            <a:endParaRPr b="1" sz="1100">
              <a:latin typeface="Roboto"/>
              <a:ea typeface="Roboto"/>
              <a:cs typeface="Roboto"/>
              <a:sym typeface="Roboto"/>
            </a:endParaRPr>
          </a:p>
        </p:txBody>
      </p:sp>
      <p:sp>
        <p:nvSpPr>
          <p:cNvPr id="141" name="Google Shape;141;p21"/>
          <p:cNvSpPr/>
          <p:nvPr/>
        </p:nvSpPr>
        <p:spPr>
          <a:xfrm>
            <a:off x="2571225" y="3514538"/>
            <a:ext cx="2055300" cy="978600"/>
          </a:xfrm>
          <a:prstGeom prst="rect">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fr" sz="1100">
                <a:latin typeface="Roboto"/>
                <a:ea typeface="Roboto"/>
                <a:cs typeface="Roboto"/>
                <a:sym typeface="Roboto"/>
              </a:rPr>
              <a:t>Service surveillance audio</a:t>
            </a:r>
            <a:endParaRPr b="1" sz="1100">
              <a:latin typeface="Roboto"/>
              <a:ea typeface="Roboto"/>
              <a:cs typeface="Roboto"/>
              <a:sym typeface="Roboto"/>
            </a:endParaRPr>
          </a:p>
          <a:p>
            <a:pPr indent="0" lvl="0" marL="0" rtl="0" algn="l">
              <a:lnSpc>
                <a:spcPct val="115000"/>
              </a:lnSpc>
              <a:spcBef>
                <a:spcPts val="1200"/>
              </a:spcBef>
              <a:spcAft>
                <a:spcPts val="1200"/>
              </a:spcAft>
              <a:buNone/>
            </a:pPr>
            <a:r>
              <a:rPr b="1" lang="fr" sz="1100">
                <a:latin typeface="Roboto"/>
                <a:ea typeface="Roboto"/>
                <a:cs typeface="Roboto"/>
                <a:sym typeface="Roboto"/>
              </a:rPr>
              <a:t>Analyse audio</a:t>
            </a:r>
            <a:r>
              <a:rPr lang="fr" sz="1100">
                <a:latin typeface="Roboto"/>
                <a:ea typeface="Roboto"/>
                <a:cs typeface="Roboto"/>
                <a:sym typeface="Roboto"/>
              </a:rPr>
              <a:t> </a:t>
            </a:r>
            <a:endParaRPr>
              <a:latin typeface="Roboto"/>
              <a:ea typeface="Roboto"/>
              <a:cs typeface="Roboto"/>
              <a:sym typeface="Roboto"/>
            </a:endParaRPr>
          </a:p>
        </p:txBody>
      </p:sp>
      <p:sp>
        <p:nvSpPr>
          <p:cNvPr id="142" name="Google Shape;142;p21"/>
          <p:cNvSpPr/>
          <p:nvPr/>
        </p:nvSpPr>
        <p:spPr>
          <a:xfrm>
            <a:off x="4735600" y="3514538"/>
            <a:ext cx="2055300" cy="978600"/>
          </a:xfrm>
          <a:prstGeom prst="rect">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fr" sz="1100">
                <a:latin typeface="Roboto"/>
                <a:ea typeface="Roboto"/>
                <a:cs typeface="Roboto"/>
                <a:sym typeface="Roboto"/>
              </a:rPr>
              <a:t>Service reconnaissance faciale</a:t>
            </a:r>
            <a:endParaRPr b="1" sz="1100">
              <a:latin typeface="Roboto"/>
              <a:ea typeface="Roboto"/>
              <a:cs typeface="Roboto"/>
              <a:sym typeface="Roboto"/>
            </a:endParaRPr>
          </a:p>
          <a:p>
            <a:pPr indent="0" lvl="0" marL="0" rtl="0" algn="l">
              <a:lnSpc>
                <a:spcPct val="115000"/>
              </a:lnSpc>
              <a:spcBef>
                <a:spcPts val="1200"/>
              </a:spcBef>
              <a:spcAft>
                <a:spcPts val="1200"/>
              </a:spcAft>
              <a:buNone/>
            </a:pPr>
            <a:r>
              <a:rPr b="1" lang="fr" sz="1100">
                <a:latin typeface="Roboto"/>
                <a:ea typeface="Roboto"/>
                <a:cs typeface="Roboto"/>
                <a:sym typeface="Roboto"/>
              </a:rPr>
              <a:t>vérification de l’identité</a:t>
            </a:r>
            <a:r>
              <a:rPr b="1" lang="fr" sz="1100">
                <a:latin typeface="Roboto"/>
                <a:ea typeface="Roboto"/>
                <a:cs typeface="Roboto"/>
                <a:sym typeface="Roboto"/>
              </a:rPr>
              <a:t> </a:t>
            </a:r>
            <a:endParaRPr b="1" sz="1100">
              <a:latin typeface="Roboto"/>
              <a:ea typeface="Roboto"/>
              <a:cs typeface="Roboto"/>
              <a:sym typeface="Roboto"/>
            </a:endParaRPr>
          </a:p>
        </p:txBody>
      </p:sp>
      <p:sp>
        <p:nvSpPr>
          <p:cNvPr id="143" name="Google Shape;143;p21"/>
          <p:cNvSpPr/>
          <p:nvPr/>
        </p:nvSpPr>
        <p:spPr>
          <a:xfrm>
            <a:off x="4373600" y="798175"/>
            <a:ext cx="198400" cy="306275"/>
          </a:xfrm>
          <a:prstGeom prst="flowChartMagneticDisk">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4" name="Google Shape;144;p21"/>
          <p:cNvSpPr/>
          <p:nvPr/>
        </p:nvSpPr>
        <p:spPr>
          <a:xfrm>
            <a:off x="6526875" y="798175"/>
            <a:ext cx="198400" cy="306275"/>
          </a:xfrm>
          <a:prstGeom prst="flowChartMagneticDisk">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5" name="Google Shape;145;p21"/>
          <p:cNvSpPr/>
          <p:nvPr/>
        </p:nvSpPr>
        <p:spPr>
          <a:xfrm>
            <a:off x="4373600" y="1853300"/>
            <a:ext cx="198400" cy="306275"/>
          </a:xfrm>
          <a:prstGeom prst="flowChartMagneticDisk">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6" name="Google Shape;146;p21"/>
          <p:cNvSpPr/>
          <p:nvPr/>
        </p:nvSpPr>
        <p:spPr>
          <a:xfrm>
            <a:off x="6592500" y="1861575"/>
            <a:ext cx="198400" cy="306275"/>
          </a:xfrm>
          <a:prstGeom prst="flowChartMagneticDisk">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7" name="Google Shape;147;p21"/>
          <p:cNvSpPr/>
          <p:nvPr/>
        </p:nvSpPr>
        <p:spPr>
          <a:xfrm>
            <a:off x="4373600" y="3004600"/>
            <a:ext cx="198400" cy="306275"/>
          </a:xfrm>
          <a:prstGeom prst="flowChartMagneticDisk">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8" name="Google Shape;148;p21"/>
          <p:cNvSpPr/>
          <p:nvPr/>
        </p:nvSpPr>
        <p:spPr>
          <a:xfrm>
            <a:off x="6526875" y="3004600"/>
            <a:ext cx="198400" cy="306275"/>
          </a:xfrm>
          <a:prstGeom prst="flowChartMagneticDisk">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9" name="Google Shape;149;p21"/>
          <p:cNvSpPr/>
          <p:nvPr/>
        </p:nvSpPr>
        <p:spPr>
          <a:xfrm>
            <a:off x="4373600" y="4071425"/>
            <a:ext cx="198400" cy="306275"/>
          </a:xfrm>
          <a:prstGeom prst="flowChartMagneticDisk">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0" name="Google Shape;150;p21"/>
          <p:cNvSpPr/>
          <p:nvPr/>
        </p:nvSpPr>
        <p:spPr>
          <a:xfrm>
            <a:off x="6473450" y="4071425"/>
            <a:ext cx="198400" cy="306275"/>
          </a:xfrm>
          <a:prstGeom prst="flowChartMagneticDisk">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1" name="Google Shape;151;p21"/>
          <p:cNvSpPr/>
          <p:nvPr/>
        </p:nvSpPr>
        <p:spPr>
          <a:xfrm>
            <a:off x="1384200" y="189200"/>
            <a:ext cx="1060500" cy="4304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Roboto"/>
                <a:ea typeface="Roboto"/>
                <a:cs typeface="Roboto"/>
                <a:sym typeface="Roboto"/>
              </a:rPr>
              <a:t>API GATEWAY</a:t>
            </a:r>
            <a:endParaRPr>
              <a:solidFill>
                <a:schemeClr val="lt1"/>
              </a:solidFill>
              <a:latin typeface="Roboto"/>
              <a:ea typeface="Roboto"/>
              <a:cs typeface="Roboto"/>
              <a:sym typeface="Roboto"/>
            </a:endParaRPr>
          </a:p>
          <a:p>
            <a:pPr indent="0" lvl="0" marL="0" rtl="0" algn="ctr">
              <a:spcBef>
                <a:spcPts val="0"/>
              </a:spcBef>
              <a:spcAft>
                <a:spcPts val="0"/>
              </a:spcAft>
              <a:buNone/>
            </a:pPr>
            <a:r>
              <a:rPr lang="fr">
                <a:solidFill>
                  <a:schemeClr val="lt1"/>
                </a:solidFill>
                <a:latin typeface="Roboto"/>
                <a:ea typeface="Roboto"/>
                <a:cs typeface="Roboto"/>
                <a:sym typeface="Roboto"/>
              </a:rPr>
              <a:t>/ </a:t>
            </a:r>
            <a:endParaRPr>
              <a:solidFill>
                <a:schemeClr val="lt1"/>
              </a:solidFill>
              <a:latin typeface="Roboto"/>
              <a:ea typeface="Roboto"/>
              <a:cs typeface="Roboto"/>
              <a:sym typeface="Roboto"/>
            </a:endParaRPr>
          </a:p>
          <a:p>
            <a:pPr indent="0" lvl="0" marL="0" rtl="0" algn="ctr">
              <a:spcBef>
                <a:spcPts val="0"/>
              </a:spcBef>
              <a:spcAft>
                <a:spcPts val="0"/>
              </a:spcAft>
              <a:buNone/>
            </a:pPr>
            <a:r>
              <a:rPr lang="fr">
                <a:solidFill>
                  <a:schemeClr val="lt1"/>
                </a:solidFill>
                <a:latin typeface="Roboto"/>
                <a:ea typeface="Roboto"/>
                <a:cs typeface="Roboto"/>
                <a:sym typeface="Roboto"/>
              </a:rPr>
              <a:t>GRPC</a:t>
            </a:r>
            <a:endParaRPr>
              <a:solidFill>
                <a:schemeClr val="lt1"/>
              </a:solidFill>
              <a:latin typeface="Roboto"/>
              <a:ea typeface="Roboto"/>
              <a:cs typeface="Roboto"/>
              <a:sym typeface="Roboto"/>
            </a:endParaRPr>
          </a:p>
        </p:txBody>
      </p:sp>
      <p:pic>
        <p:nvPicPr>
          <p:cNvPr id="152" name="Google Shape;152;p21"/>
          <p:cNvPicPr preferRelativeResize="0"/>
          <p:nvPr/>
        </p:nvPicPr>
        <p:blipFill>
          <a:blip r:embed="rId3">
            <a:alphaModFix/>
          </a:blip>
          <a:stretch>
            <a:fillRect/>
          </a:stretch>
        </p:blipFill>
        <p:spPr>
          <a:xfrm>
            <a:off x="133188" y="2545425"/>
            <a:ext cx="1224613" cy="1224613"/>
          </a:xfrm>
          <a:prstGeom prst="rect">
            <a:avLst/>
          </a:prstGeom>
          <a:noFill/>
          <a:ln>
            <a:noFill/>
          </a:ln>
        </p:spPr>
      </p:pic>
      <p:pic>
        <p:nvPicPr>
          <p:cNvPr id="153" name="Google Shape;153;p21"/>
          <p:cNvPicPr preferRelativeResize="0"/>
          <p:nvPr/>
        </p:nvPicPr>
        <p:blipFill>
          <a:blip r:embed="rId4">
            <a:alphaModFix/>
          </a:blip>
          <a:stretch>
            <a:fillRect/>
          </a:stretch>
        </p:blipFill>
        <p:spPr>
          <a:xfrm>
            <a:off x="257400" y="798175"/>
            <a:ext cx="978600" cy="978600"/>
          </a:xfrm>
          <a:prstGeom prst="rect">
            <a:avLst/>
          </a:prstGeom>
          <a:noFill/>
          <a:ln>
            <a:noFill/>
          </a:ln>
        </p:spPr>
      </p:pic>
      <p:sp>
        <p:nvSpPr>
          <p:cNvPr id="154" name="Google Shape;154;p21"/>
          <p:cNvSpPr/>
          <p:nvPr/>
        </p:nvSpPr>
        <p:spPr>
          <a:xfrm>
            <a:off x="7254300" y="189200"/>
            <a:ext cx="978600" cy="4304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Roboto"/>
                <a:ea typeface="Roboto"/>
                <a:cs typeface="Roboto"/>
                <a:sym typeface="Roboto"/>
              </a:rPr>
              <a:t>Message </a:t>
            </a:r>
            <a:endParaRPr>
              <a:solidFill>
                <a:schemeClr val="lt1"/>
              </a:solidFill>
              <a:latin typeface="Roboto"/>
              <a:ea typeface="Roboto"/>
              <a:cs typeface="Roboto"/>
              <a:sym typeface="Roboto"/>
            </a:endParaRPr>
          </a:p>
          <a:p>
            <a:pPr indent="0" lvl="0" marL="0" rtl="0" algn="ctr">
              <a:spcBef>
                <a:spcPts val="0"/>
              </a:spcBef>
              <a:spcAft>
                <a:spcPts val="0"/>
              </a:spcAft>
              <a:buNone/>
            </a:pPr>
            <a:r>
              <a:rPr lang="fr">
                <a:solidFill>
                  <a:schemeClr val="lt1"/>
                </a:solidFill>
                <a:latin typeface="Roboto"/>
                <a:ea typeface="Roboto"/>
                <a:cs typeface="Roboto"/>
                <a:sym typeface="Roboto"/>
              </a:rPr>
              <a:t>broker</a:t>
            </a:r>
            <a:endParaRPr>
              <a:solidFill>
                <a:schemeClr val="lt1"/>
              </a:solidFill>
              <a:latin typeface="Roboto"/>
              <a:ea typeface="Roboto"/>
              <a:cs typeface="Roboto"/>
              <a:sym typeface="Roboto"/>
            </a:endParaRPr>
          </a:p>
        </p:txBody>
      </p:sp>
      <p:cxnSp>
        <p:nvCxnSpPr>
          <p:cNvPr id="155" name="Google Shape;155;p21"/>
          <p:cNvCxnSpPr>
            <a:stCxn id="153" idx="3"/>
          </p:cNvCxnSpPr>
          <p:nvPr/>
        </p:nvCxnSpPr>
        <p:spPr>
          <a:xfrm>
            <a:off x="1236000" y="1287475"/>
            <a:ext cx="288600" cy="250200"/>
          </a:xfrm>
          <a:prstGeom prst="straightConnector1">
            <a:avLst/>
          </a:prstGeom>
          <a:noFill/>
          <a:ln cap="flat" cmpd="sng" w="9525">
            <a:solidFill>
              <a:schemeClr val="dk2"/>
            </a:solidFill>
            <a:prstDash val="solid"/>
            <a:round/>
            <a:headEnd len="med" w="med" type="none"/>
            <a:tailEnd len="med" w="med" type="triangle"/>
          </a:ln>
        </p:spPr>
      </p:cxnSp>
      <p:cxnSp>
        <p:nvCxnSpPr>
          <p:cNvPr id="156" name="Google Shape;156;p21"/>
          <p:cNvCxnSpPr>
            <a:endCxn id="152" idx="3"/>
          </p:cNvCxnSpPr>
          <p:nvPr/>
        </p:nvCxnSpPr>
        <p:spPr>
          <a:xfrm flipH="1" rot="10800000">
            <a:off x="1046101" y="3157732"/>
            <a:ext cx="311700" cy="130500"/>
          </a:xfrm>
          <a:prstGeom prst="straightConnector1">
            <a:avLst/>
          </a:prstGeom>
          <a:noFill/>
          <a:ln cap="flat" cmpd="sng" w="9525">
            <a:solidFill>
              <a:schemeClr val="dk2"/>
            </a:solidFill>
            <a:prstDash val="solid"/>
            <a:round/>
            <a:headEnd len="med" w="med" type="none"/>
            <a:tailEnd len="med" w="med" type="triangle"/>
          </a:ln>
        </p:spPr>
      </p:cxnSp>
      <p:cxnSp>
        <p:nvCxnSpPr>
          <p:cNvPr id="157" name="Google Shape;157;p21"/>
          <p:cNvCxnSpPr/>
          <p:nvPr/>
        </p:nvCxnSpPr>
        <p:spPr>
          <a:xfrm>
            <a:off x="2470625" y="678550"/>
            <a:ext cx="76200" cy="0"/>
          </a:xfrm>
          <a:prstGeom prst="straightConnector1">
            <a:avLst/>
          </a:prstGeom>
          <a:noFill/>
          <a:ln cap="flat" cmpd="sng" w="9525">
            <a:solidFill>
              <a:schemeClr val="dk2"/>
            </a:solidFill>
            <a:prstDash val="solid"/>
            <a:round/>
            <a:headEnd len="med" w="med" type="none"/>
            <a:tailEnd len="med" w="med" type="triangle"/>
          </a:ln>
        </p:spPr>
      </p:cxnSp>
      <p:cxnSp>
        <p:nvCxnSpPr>
          <p:cNvPr id="158" name="Google Shape;158;p21"/>
          <p:cNvCxnSpPr/>
          <p:nvPr/>
        </p:nvCxnSpPr>
        <p:spPr>
          <a:xfrm>
            <a:off x="2470625" y="1745350"/>
            <a:ext cx="76200" cy="0"/>
          </a:xfrm>
          <a:prstGeom prst="straightConnector1">
            <a:avLst/>
          </a:prstGeom>
          <a:noFill/>
          <a:ln cap="flat" cmpd="sng" w="9525">
            <a:solidFill>
              <a:schemeClr val="dk2"/>
            </a:solidFill>
            <a:prstDash val="solid"/>
            <a:round/>
            <a:headEnd len="med" w="med" type="none"/>
            <a:tailEnd len="med" w="med" type="triangle"/>
          </a:ln>
        </p:spPr>
      </p:cxnSp>
      <p:cxnSp>
        <p:nvCxnSpPr>
          <p:cNvPr id="159" name="Google Shape;159;p21"/>
          <p:cNvCxnSpPr/>
          <p:nvPr/>
        </p:nvCxnSpPr>
        <p:spPr>
          <a:xfrm>
            <a:off x="2470625" y="2888350"/>
            <a:ext cx="76200" cy="0"/>
          </a:xfrm>
          <a:prstGeom prst="straightConnector1">
            <a:avLst/>
          </a:prstGeom>
          <a:noFill/>
          <a:ln cap="flat" cmpd="sng" w="9525">
            <a:solidFill>
              <a:schemeClr val="dk2"/>
            </a:solidFill>
            <a:prstDash val="solid"/>
            <a:round/>
            <a:headEnd len="med" w="med" type="none"/>
            <a:tailEnd len="med" w="med" type="triangle"/>
          </a:ln>
        </p:spPr>
      </p:cxnSp>
      <p:cxnSp>
        <p:nvCxnSpPr>
          <p:cNvPr id="160" name="Google Shape;160;p21"/>
          <p:cNvCxnSpPr/>
          <p:nvPr/>
        </p:nvCxnSpPr>
        <p:spPr>
          <a:xfrm>
            <a:off x="2470625" y="3955150"/>
            <a:ext cx="76200" cy="0"/>
          </a:xfrm>
          <a:prstGeom prst="straightConnector1">
            <a:avLst/>
          </a:prstGeom>
          <a:noFill/>
          <a:ln cap="flat" cmpd="sng" w="9525">
            <a:solidFill>
              <a:schemeClr val="dk2"/>
            </a:solidFill>
            <a:prstDash val="solid"/>
            <a:round/>
            <a:headEnd len="med" w="med" type="none"/>
            <a:tailEnd len="med" w="med" type="triangle"/>
          </a:ln>
        </p:spPr>
      </p:cxnSp>
      <p:cxnSp>
        <p:nvCxnSpPr>
          <p:cNvPr id="161" name="Google Shape;161;p21"/>
          <p:cNvCxnSpPr>
            <a:stCxn id="136" idx="3"/>
          </p:cNvCxnSpPr>
          <p:nvPr/>
        </p:nvCxnSpPr>
        <p:spPr>
          <a:xfrm>
            <a:off x="6834075" y="645250"/>
            <a:ext cx="377700" cy="600"/>
          </a:xfrm>
          <a:prstGeom prst="straightConnector1">
            <a:avLst/>
          </a:prstGeom>
          <a:noFill/>
          <a:ln cap="flat" cmpd="sng" w="9525">
            <a:solidFill>
              <a:schemeClr val="dk2"/>
            </a:solidFill>
            <a:prstDash val="solid"/>
            <a:round/>
            <a:headEnd len="med" w="med" type="none"/>
            <a:tailEnd len="med" w="med" type="triangle"/>
          </a:ln>
        </p:spPr>
      </p:cxnSp>
      <p:cxnSp>
        <p:nvCxnSpPr>
          <p:cNvPr id="162" name="Google Shape;162;p21"/>
          <p:cNvCxnSpPr/>
          <p:nvPr/>
        </p:nvCxnSpPr>
        <p:spPr>
          <a:xfrm>
            <a:off x="6833750" y="1861575"/>
            <a:ext cx="377700" cy="600"/>
          </a:xfrm>
          <a:prstGeom prst="straightConnector1">
            <a:avLst/>
          </a:prstGeom>
          <a:noFill/>
          <a:ln cap="flat" cmpd="sng" w="9525">
            <a:solidFill>
              <a:schemeClr val="dk2"/>
            </a:solidFill>
            <a:prstDash val="solid"/>
            <a:round/>
            <a:headEnd len="med" w="med" type="none"/>
            <a:tailEnd len="med" w="med" type="triangle"/>
          </a:ln>
        </p:spPr>
      </p:cxnSp>
      <p:cxnSp>
        <p:nvCxnSpPr>
          <p:cNvPr id="163" name="Google Shape;163;p21"/>
          <p:cNvCxnSpPr/>
          <p:nvPr/>
        </p:nvCxnSpPr>
        <p:spPr>
          <a:xfrm>
            <a:off x="6833750" y="3004600"/>
            <a:ext cx="377700" cy="600"/>
          </a:xfrm>
          <a:prstGeom prst="straightConnector1">
            <a:avLst/>
          </a:prstGeom>
          <a:noFill/>
          <a:ln cap="flat" cmpd="sng" w="9525">
            <a:solidFill>
              <a:schemeClr val="dk2"/>
            </a:solidFill>
            <a:prstDash val="solid"/>
            <a:round/>
            <a:headEnd len="med" w="med" type="none"/>
            <a:tailEnd len="med" w="med" type="triangle"/>
          </a:ln>
        </p:spPr>
      </p:cxnSp>
      <p:cxnSp>
        <p:nvCxnSpPr>
          <p:cNvPr id="164" name="Google Shape;164;p21"/>
          <p:cNvCxnSpPr/>
          <p:nvPr/>
        </p:nvCxnSpPr>
        <p:spPr>
          <a:xfrm>
            <a:off x="6833750" y="4071425"/>
            <a:ext cx="377700" cy="600"/>
          </a:xfrm>
          <a:prstGeom prst="straightConnector1">
            <a:avLst/>
          </a:prstGeom>
          <a:noFill/>
          <a:ln cap="flat" cmpd="sng" w="9525">
            <a:solidFill>
              <a:schemeClr val="dk2"/>
            </a:solidFill>
            <a:prstDash val="solid"/>
            <a:round/>
            <a:headEnd len="med" w="med" type="none"/>
            <a:tailEnd len="med" w="med" type="triangle"/>
          </a:ln>
        </p:spPr>
      </p:cxnSp>
      <p:sp>
        <p:nvSpPr>
          <p:cNvPr id="165" name="Google Shape;165;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