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70" r:id="rId9"/>
    <p:sldId id="265" r:id="rId10"/>
    <p:sldId id="267" r:id="rId11"/>
    <p:sldId id="268" r:id="rId12"/>
    <p:sldId id="269" r:id="rId13"/>
  </p:sldIdLst>
  <p:sldSz cx="9144000" cy="5143500" type="screen16x9"/>
  <p:notesSz cx="6858000" cy="9144000"/>
  <p:embeddedFontLst>
    <p:embeddedFont>
      <p:font typeface="Anaheim" panose="020B0604020202020204" charset="0"/>
      <p:regular r:id="rId15"/>
    </p:embeddedFon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Lora" pitchFamily="2" charset="0"/>
      <p:regular r:id="rId20"/>
      <p:bold r:id="rId21"/>
      <p:italic r:id="rId22"/>
      <p:boldItalic r:id="rId23"/>
    </p:embeddedFont>
    <p:embeddedFont>
      <p:font typeface="Nunito" pitchFamily="2" charset="0"/>
      <p:regular r:id="rId24"/>
      <p:bold r:id="rId25"/>
      <p:italic r:id="rId26"/>
      <p:boldItalic r:id="rId27"/>
    </p:embeddedFont>
    <p:embeddedFont>
      <p:font typeface="Open Sans" panose="020B060603050402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63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e184308fcf_2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2e184308fcf_2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e184308fcf_0_6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2e184308fcf_0_6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e184308fcf_0_4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e184308fcf_0_4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e184308fcf_0_4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e184308fcf_0_4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e184308fcf_0_6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e184308fcf_0_6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e184308fcf_0_7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e184308fcf_0_7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e184308fcf_0_6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e184308fcf_0_6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e184308fcf_0_7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e184308fcf_0_7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e184308fcf_0_7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e184308fcf_0_7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e184308fcf_0_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g2e184308fcf_0_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e184308fcf_0_7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g2e184308fcf_0_7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3"/>
          <p:cNvSpPr txBox="1">
            <a:spLocks noGrp="1"/>
          </p:cNvSpPr>
          <p:nvPr>
            <p:ph type="title"/>
          </p:nvPr>
        </p:nvSpPr>
        <p:spPr>
          <a:xfrm>
            <a:off x="484583" y="339539"/>
            <a:ext cx="7053600" cy="10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body" idx="1"/>
          </p:nvPr>
        </p:nvSpPr>
        <p:spPr>
          <a:xfrm>
            <a:off x="827484" y="1539689"/>
            <a:ext cx="6709800" cy="31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dt" idx="10"/>
          </p:nvPr>
        </p:nvSpPr>
        <p:spPr>
          <a:xfrm rot="5400000">
            <a:off x="7616804" y="1342951"/>
            <a:ext cx="742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ftr" idx="11"/>
          </p:nvPr>
        </p:nvSpPr>
        <p:spPr>
          <a:xfrm rot="5400000">
            <a:off x="6713753" y="2418900"/>
            <a:ext cx="28947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sldNum" idx="12"/>
          </p:nvPr>
        </p:nvSpPr>
        <p:spPr>
          <a:xfrm>
            <a:off x="7764405" y="221797"/>
            <a:ext cx="6285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4"/>
          <p:cNvSpPr txBox="1">
            <a:spLocks noGrp="1"/>
          </p:cNvSpPr>
          <p:nvPr>
            <p:ph type="title" idx="2" hasCustomPrompt="1"/>
          </p:nvPr>
        </p:nvSpPr>
        <p:spPr>
          <a:xfrm>
            <a:off x="1657800" y="1589986"/>
            <a:ext cx="734700" cy="5514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3" name="Google Shape;133;p14"/>
          <p:cNvSpPr txBox="1">
            <a:spLocks noGrp="1"/>
          </p:cNvSpPr>
          <p:nvPr>
            <p:ph type="title" idx="3" hasCustomPrompt="1"/>
          </p:nvPr>
        </p:nvSpPr>
        <p:spPr>
          <a:xfrm>
            <a:off x="1657800" y="3234827"/>
            <a:ext cx="734700" cy="5514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4" name="Google Shape;134;p14"/>
          <p:cNvSpPr txBox="1">
            <a:spLocks noGrp="1"/>
          </p:cNvSpPr>
          <p:nvPr>
            <p:ph type="title" idx="4" hasCustomPrompt="1"/>
          </p:nvPr>
        </p:nvSpPr>
        <p:spPr>
          <a:xfrm>
            <a:off x="4204675" y="1589986"/>
            <a:ext cx="734700" cy="5514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5" name="Google Shape;135;p14"/>
          <p:cNvSpPr txBox="1">
            <a:spLocks noGrp="1"/>
          </p:cNvSpPr>
          <p:nvPr>
            <p:ph type="title" idx="5" hasCustomPrompt="1"/>
          </p:nvPr>
        </p:nvSpPr>
        <p:spPr>
          <a:xfrm>
            <a:off x="4204675" y="3234827"/>
            <a:ext cx="734700" cy="5514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6" name="Google Shape;136;p14"/>
          <p:cNvSpPr txBox="1">
            <a:spLocks noGrp="1"/>
          </p:cNvSpPr>
          <p:nvPr>
            <p:ph type="title" idx="6" hasCustomPrompt="1"/>
          </p:nvPr>
        </p:nvSpPr>
        <p:spPr>
          <a:xfrm>
            <a:off x="6751550" y="1589986"/>
            <a:ext cx="734700" cy="5514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7" name="Google Shape;137;p14"/>
          <p:cNvSpPr txBox="1">
            <a:spLocks noGrp="1"/>
          </p:cNvSpPr>
          <p:nvPr>
            <p:ph type="title" idx="7" hasCustomPrompt="1"/>
          </p:nvPr>
        </p:nvSpPr>
        <p:spPr>
          <a:xfrm>
            <a:off x="6751550" y="3234827"/>
            <a:ext cx="734700" cy="5514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8" name="Google Shape;138;p14"/>
          <p:cNvSpPr txBox="1">
            <a:spLocks noGrp="1"/>
          </p:cNvSpPr>
          <p:nvPr>
            <p:ph type="subTitle" idx="1"/>
          </p:nvPr>
        </p:nvSpPr>
        <p:spPr>
          <a:xfrm>
            <a:off x="872400" y="2184125"/>
            <a:ext cx="2305500" cy="5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ra"/>
              <a:buNone/>
              <a:defRPr sz="23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ra"/>
              <a:buNone/>
              <a:defRPr sz="2400">
                <a:latin typeface="Lora"/>
                <a:ea typeface="Lora"/>
                <a:cs typeface="Lora"/>
                <a:sym typeface="Lor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ra"/>
              <a:buNone/>
              <a:defRPr sz="2400">
                <a:latin typeface="Lora"/>
                <a:ea typeface="Lora"/>
                <a:cs typeface="Lora"/>
                <a:sym typeface="Lor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ra"/>
              <a:buNone/>
              <a:defRPr sz="2400">
                <a:latin typeface="Lora"/>
                <a:ea typeface="Lora"/>
                <a:cs typeface="Lora"/>
                <a:sym typeface="Lor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ra"/>
              <a:buNone/>
              <a:defRPr sz="2400">
                <a:latin typeface="Lora"/>
                <a:ea typeface="Lora"/>
                <a:cs typeface="Lora"/>
                <a:sym typeface="Lor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ra"/>
              <a:buNone/>
              <a:defRPr sz="2400">
                <a:latin typeface="Lora"/>
                <a:ea typeface="Lora"/>
                <a:cs typeface="Lora"/>
                <a:sym typeface="Lor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ra"/>
              <a:buNone/>
              <a:defRPr sz="2400">
                <a:latin typeface="Lora"/>
                <a:ea typeface="Lora"/>
                <a:cs typeface="Lora"/>
                <a:sym typeface="Lor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ra"/>
              <a:buNone/>
              <a:defRPr sz="2400">
                <a:latin typeface="Lora"/>
                <a:ea typeface="Lora"/>
                <a:cs typeface="Lora"/>
                <a:sym typeface="Lor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ra"/>
              <a:buNone/>
              <a:defRPr sz="2400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8"/>
          </p:nvPr>
        </p:nvSpPr>
        <p:spPr>
          <a:xfrm>
            <a:off x="3419275" y="2184125"/>
            <a:ext cx="2305500" cy="5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ra"/>
              <a:buNone/>
              <a:defRPr sz="23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ra"/>
              <a:buNone/>
              <a:defRPr sz="2400">
                <a:latin typeface="Lora"/>
                <a:ea typeface="Lora"/>
                <a:cs typeface="Lora"/>
                <a:sym typeface="Lor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ra"/>
              <a:buNone/>
              <a:defRPr sz="2400">
                <a:latin typeface="Lora"/>
                <a:ea typeface="Lora"/>
                <a:cs typeface="Lora"/>
                <a:sym typeface="Lor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ra"/>
              <a:buNone/>
              <a:defRPr sz="2400">
                <a:latin typeface="Lora"/>
                <a:ea typeface="Lora"/>
                <a:cs typeface="Lora"/>
                <a:sym typeface="Lor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ra"/>
              <a:buNone/>
              <a:defRPr sz="2400">
                <a:latin typeface="Lora"/>
                <a:ea typeface="Lora"/>
                <a:cs typeface="Lora"/>
                <a:sym typeface="Lor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ra"/>
              <a:buNone/>
              <a:defRPr sz="2400">
                <a:latin typeface="Lora"/>
                <a:ea typeface="Lora"/>
                <a:cs typeface="Lora"/>
                <a:sym typeface="Lor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ra"/>
              <a:buNone/>
              <a:defRPr sz="2400">
                <a:latin typeface="Lora"/>
                <a:ea typeface="Lora"/>
                <a:cs typeface="Lora"/>
                <a:sym typeface="Lor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ra"/>
              <a:buNone/>
              <a:defRPr sz="2400">
                <a:latin typeface="Lora"/>
                <a:ea typeface="Lora"/>
                <a:cs typeface="Lora"/>
                <a:sym typeface="Lor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ra"/>
              <a:buNone/>
              <a:defRPr sz="2400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9"/>
          </p:nvPr>
        </p:nvSpPr>
        <p:spPr>
          <a:xfrm>
            <a:off x="5966150" y="2184125"/>
            <a:ext cx="2305500" cy="5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ra"/>
              <a:buNone/>
              <a:defRPr sz="23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ra"/>
              <a:buNone/>
              <a:defRPr sz="2400">
                <a:latin typeface="Lora"/>
                <a:ea typeface="Lora"/>
                <a:cs typeface="Lora"/>
                <a:sym typeface="Lor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ra"/>
              <a:buNone/>
              <a:defRPr sz="2400">
                <a:latin typeface="Lora"/>
                <a:ea typeface="Lora"/>
                <a:cs typeface="Lora"/>
                <a:sym typeface="Lor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ra"/>
              <a:buNone/>
              <a:defRPr sz="2400">
                <a:latin typeface="Lora"/>
                <a:ea typeface="Lora"/>
                <a:cs typeface="Lora"/>
                <a:sym typeface="Lor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ra"/>
              <a:buNone/>
              <a:defRPr sz="2400">
                <a:latin typeface="Lora"/>
                <a:ea typeface="Lora"/>
                <a:cs typeface="Lora"/>
                <a:sym typeface="Lor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ra"/>
              <a:buNone/>
              <a:defRPr sz="2400">
                <a:latin typeface="Lora"/>
                <a:ea typeface="Lora"/>
                <a:cs typeface="Lora"/>
                <a:sym typeface="Lor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ra"/>
              <a:buNone/>
              <a:defRPr sz="2400">
                <a:latin typeface="Lora"/>
                <a:ea typeface="Lora"/>
                <a:cs typeface="Lora"/>
                <a:sym typeface="Lor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ra"/>
              <a:buNone/>
              <a:defRPr sz="2400">
                <a:latin typeface="Lora"/>
                <a:ea typeface="Lora"/>
                <a:cs typeface="Lora"/>
                <a:sym typeface="Lor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ra"/>
              <a:buNone/>
              <a:defRPr sz="2400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13"/>
          </p:nvPr>
        </p:nvSpPr>
        <p:spPr>
          <a:xfrm>
            <a:off x="872400" y="3828975"/>
            <a:ext cx="2305500" cy="5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ra"/>
              <a:buNone/>
              <a:defRPr sz="23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ra"/>
              <a:buNone/>
              <a:defRPr sz="2400">
                <a:latin typeface="Lora"/>
                <a:ea typeface="Lora"/>
                <a:cs typeface="Lora"/>
                <a:sym typeface="Lor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ra"/>
              <a:buNone/>
              <a:defRPr sz="2400">
                <a:latin typeface="Lora"/>
                <a:ea typeface="Lora"/>
                <a:cs typeface="Lora"/>
                <a:sym typeface="Lor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ra"/>
              <a:buNone/>
              <a:defRPr sz="2400">
                <a:latin typeface="Lora"/>
                <a:ea typeface="Lora"/>
                <a:cs typeface="Lora"/>
                <a:sym typeface="Lor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ra"/>
              <a:buNone/>
              <a:defRPr sz="2400">
                <a:latin typeface="Lora"/>
                <a:ea typeface="Lora"/>
                <a:cs typeface="Lora"/>
                <a:sym typeface="Lor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ra"/>
              <a:buNone/>
              <a:defRPr sz="2400">
                <a:latin typeface="Lora"/>
                <a:ea typeface="Lora"/>
                <a:cs typeface="Lora"/>
                <a:sym typeface="Lor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ra"/>
              <a:buNone/>
              <a:defRPr sz="2400">
                <a:latin typeface="Lora"/>
                <a:ea typeface="Lora"/>
                <a:cs typeface="Lora"/>
                <a:sym typeface="Lor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ra"/>
              <a:buNone/>
              <a:defRPr sz="2400">
                <a:latin typeface="Lora"/>
                <a:ea typeface="Lora"/>
                <a:cs typeface="Lora"/>
                <a:sym typeface="Lor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ra"/>
              <a:buNone/>
              <a:defRPr sz="2400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14"/>
          </p:nvPr>
        </p:nvSpPr>
        <p:spPr>
          <a:xfrm>
            <a:off x="3419275" y="3828975"/>
            <a:ext cx="2305500" cy="5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ra"/>
              <a:buNone/>
              <a:defRPr sz="23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ra"/>
              <a:buNone/>
              <a:defRPr sz="2400">
                <a:latin typeface="Lora"/>
                <a:ea typeface="Lora"/>
                <a:cs typeface="Lora"/>
                <a:sym typeface="Lor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ra"/>
              <a:buNone/>
              <a:defRPr sz="2400">
                <a:latin typeface="Lora"/>
                <a:ea typeface="Lora"/>
                <a:cs typeface="Lora"/>
                <a:sym typeface="Lor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ra"/>
              <a:buNone/>
              <a:defRPr sz="2400">
                <a:latin typeface="Lora"/>
                <a:ea typeface="Lora"/>
                <a:cs typeface="Lora"/>
                <a:sym typeface="Lor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ra"/>
              <a:buNone/>
              <a:defRPr sz="2400">
                <a:latin typeface="Lora"/>
                <a:ea typeface="Lora"/>
                <a:cs typeface="Lora"/>
                <a:sym typeface="Lor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ra"/>
              <a:buNone/>
              <a:defRPr sz="2400">
                <a:latin typeface="Lora"/>
                <a:ea typeface="Lora"/>
                <a:cs typeface="Lora"/>
                <a:sym typeface="Lor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ra"/>
              <a:buNone/>
              <a:defRPr sz="2400">
                <a:latin typeface="Lora"/>
                <a:ea typeface="Lora"/>
                <a:cs typeface="Lora"/>
                <a:sym typeface="Lor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ra"/>
              <a:buNone/>
              <a:defRPr sz="2400">
                <a:latin typeface="Lora"/>
                <a:ea typeface="Lora"/>
                <a:cs typeface="Lora"/>
                <a:sym typeface="Lor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ra"/>
              <a:buNone/>
              <a:defRPr sz="2400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subTitle" idx="15"/>
          </p:nvPr>
        </p:nvSpPr>
        <p:spPr>
          <a:xfrm>
            <a:off x="5966150" y="3828975"/>
            <a:ext cx="2305500" cy="5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ra"/>
              <a:buNone/>
              <a:defRPr sz="23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ra"/>
              <a:buNone/>
              <a:defRPr sz="2400">
                <a:latin typeface="Lora"/>
                <a:ea typeface="Lora"/>
                <a:cs typeface="Lora"/>
                <a:sym typeface="Lor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ra"/>
              <a:buNone/>
              <a:defRPr sz="2400">
                <a:latin typeface="Lora"/>
                <a:ea typeface="Lora"/>
                <a:cs typeface="Lora"/>
                <a:sym typeface="Lor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ra"/>
              <a:buNone/>
              <a:defRPr sz="2400">
                <a:latin typeface="Lora"/>
                <a:ea typeface="Lora"/>
                <a:cs typeface="Lora"/>
                <a:sym typeface="Lor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ra"/>
              <a:buNone/>
              <a:defRPr sz="2400">
                <a:latin typeface="Lora"/>
                <a:ea typeface="Lora"/>
                <a:cs typeface="Lora"/>
                <a:sym typeface="Lor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ra"/>
              <a:buNone/>
              <a:defRPr sz="2400">
                <a:latin typeface="Lora"/>
                <a:ea typeface="Lora"/>
                <a:cs typeface="Lora"/>
                <a:sym typeface="Lor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ra"/>
              <a:buNone/>
              <a:defRPr sz="2400">
                <a:latin typeface="Lora"/>
                <a:ea typeface="Lora"/>
                <a:cs typeface="Lora"/>
                <a:sym typeface="Lor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ra"/>
              <a:buNone/>
              <a:defRPr sz="2400">
                <a:latin typeface="Lora"/>
                <a:ea typeface="Lora"/>
                <a:cs typeface="Lora"/>
                <a:sym typeface="Lor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ra"/>
              <a:buNone/>
              <a:defRPr sz="2400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grpSp>
        <p:nvGrpSpPr>
          <p:cNvPr id="144" name="Google Shape;144;p14"/>
          <p:cNvGrpSpPr/>
          <p:nvPr/>
        </p:nvGrpSpPr>
        <p:grpSpPr>
          <a:xfrm>
            <a:off x="0" y="-100"/>
            <a:ext cx="9144000" cy="5143500"/>
            <a:chOff x="0" y="-100"/>
            <a:chExt cx="9144000" cy="5143500"/>
          </a:xfrm>
        </p:grpSpPr>
        <p:sp>
          <p:nvSpPr>
            <p:cNvPr id="145" name="Google Shape;145;p14"/>
            <p:cNvSpPr/>
            <p:nvPr/>
          </p:nvSpPr>
          <p:spPr>
            <a:xfrm>
              <a:off x="0" y="-100"/>
              <a:ext cx="356700" cy="51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" name="Google Shape;146;p14"/>
            <p:cNvSpPr/>
            <p:nvPr/>
          </p:nvSpPr>
          <p:spPr>
            <a:xfrm>
              <a:off x="8787300" y="-100"/>
              <a:ext cx="356700" cy="51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5"/>
          <p:cNvSpPr txBox="1">
            <a:spLocks noGrp="1"/>
          </p:cNvSpPr>
          <p:nvPr>
            <p:ph type="ctrTitle"/>
          </p:nvPr>
        </p:nvSpPr>
        <p:spPr>
          <a:xfrm>
            <a:off x="1028019" y="1327155"/>
            <a:ext cx="7529240" cy="1371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5000"/>
              <a:buFont typeface="Century Gothic"/>
              <a:buNone/>
            </a:pPr>
            <a:r>
              <a:rPr lang="en" sz="5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Machine Learning &amp; IoT </a:t>
            </a:r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5"/>
          <p:cNvSpPr txBox="1">
            <a:spLocks noGrp="1"/>
          </p:cNvSpPr>
          <p:nvPr>
            <p:ph type="subTitle" idx="1"/>
          </p:nvPr>
        </p:nvSpPr>
        <p:spPr>
          <a:xfrm>
            <a:off x="547190" y="2833116"/>
            <a:ext cx="7529100" cy="15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80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Membres </a:t>
            </a:r>
            <a:endParaRPr sz="1800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Moussa FALL1, Anis TERTAKI2, Amadou NGAM3, and BELKHOUMALI Ahmed abd el Mounaim4</a:t>
            </a:r>
            <a:endParaRPr sz="1800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 sz="1800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3380" y="232305"/>
            <a:ext cx="1888797" cy="1181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5" descr="Une image contenant texte&#10;&#10;Description générée automatiqueme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22588" y="232304"/>
            <a:ext cx="2137847" cy="11702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6"/>
          <p:cNvSpPr txBox="1">
            <a:spLocks noGrp="1"/>
          </p:cNvSpPr>
          <p:nvPr>
            <p:ph type="title"/>
          </p:nvPr>
        </p:nvSpPr>
        <p:spPr>
          <a:xfrm>
            <a:off x="174213" y="158130"/>
            <a:ext cx="6683700" cy="9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</a:pPr>
            <a:r>
              <a:rPr lang="en" dirty="0"/>
              <a:t>Les microservices</a:t>
            </a:r>
            <a:endParaRPr dirty="0"/>
          </a:p>
        </p:txBody>
      </p:sp>
      <p:sp>
        <p:nvSpPr>
          <p:cNvPr id="4" name="Google Shape;180;p18">
            <a:extLst>
              <a:ext uri="{FF2B5EF4-FFF2-40B4-BE49-F238E27FC236}">
                <a16:creationId xmlns:a16="http://schemas.microsoft.com/office/drawing/2014/main" id="{347C16A8-C5A3-6241-4CEC-684F293B6C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44143" y="1715717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Bef>
                <a:spcPts val="0"/>
              </a:spcBef>
            </a:pPr>
            <a:r>
              <a:rPr lang="fr-FR" sz="2400" dirty="0">
                <a:latin typeface="Arial"/>
                <a:ea typeface="Arial"/>
                <a:cs typeface="Arial"/>
                <a:sym typeface="Arial"/>
              </a:rPr>
              <a:t>Reconnaissance faciale</a:t>
            </a:r>
          </a:p>
          <a:p>
            <a:pPr marL="285750" indent="-285750">
              <a:spcBef>
                <a:spcPts val="0"/>
              </a:spcBef>
            </a:pPr>
            <a:r>
              <a:rPr lang="fr-FR" sz="2400" dirty="0">
                <a:latin typeface="Arial"/>
                <a:ea typeface="Arial"/>
                <a:cs typeface="Arial"/>
                <a:sym typeface="Arial"/>
              </a:rPr>
              <a:t>Surveillance vidéo</a:t>
            </a:r>
          </a:p>
          <a:p>
            <a:pPr marL="285750" indent="-285750">
              <a:spcBef>
                <a:spcPts val="0"/>
              </a:spcBef>
            </a:pPr>
            <a:r>
              <a:rPr lang="fr-FR" sz="2400" dirty="0">
                <a:latin typeface="Arial"/>
                <a:ea typeface="Arial"/>
                <a:cs typeface="Arial"/>
                <a:sym typeface="Arial"/>
              </a:rPr>
              <a:t>Surveillance audio</a:t>
            </a:r>
          </a:p>
          <a:p>
            <a:pPr marL="285750" indent="-285750">
              <a:spcBef>
                <a:spcPts val="0"/>
              </a:spcBef>
            </a:pPr>
            <a:r>
              <a:rPr lang="fr-FR" sz="2400" dirty="0">
                <a:latin typeface="Arial"/>
                <a:ea typeface="Arial"/>
                <a:cs typeface="Arial"/>
                <a:sym typeface="Arial"/>
              </a:rPr>
              <a:t>Extraction texte</a:t>
            </a:r>
          </a:p>
          <a:p>
            <a:pPr marL="285750" indent="-285750">
              <a:spcBef>
                <a:spcPts val="0"/>
              </a:spcBef>
            </a:pPr>
            <a:r>
              <a:rPr lang="fr-FR" sz="2400" dirty="0">
                <a:latin typeface="Arial"/>
                <a:ea typeface="Arial"/>
                <a:cs typeface="Arial"/>
                <a:sym typeface="Arial"/>
              </a:rPr>
              <a:t>Détection objets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7"/>
          <p:cNvSpPr txBox="1">
            <a:spLocks noGrp="1"/>
          </p:cNvSpPr>
          <p:nvPr>
            <p:ph type="title"/>
          </p:nvPr>
        </p:nvSpPr>
        <p:spPr>
          <a:xfrm>
            <a:off x="1888674" y="1746100"/>
            <a:ext cx="6151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 b="1">
                <a:solidFill>
                  <a:schemeClr val="dk1"/>
                </a:solidFill>
              </a:rPr>
              <a:t>Conclusion</a:t>
            </a:r>
            <a:endParaRPr sz="56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Conclusion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28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</a:pPr>
            <a:r>
              <a:rPr lang="fr-FR" sz="1700" dirty="0">
                <a:latin typeface="Arial"/>
                <a:ea typeface="Arial"/>
                <a:cs typeface="Arial"/>
                <a:sym typeface="Arial"/>
              </a:rPr>
              <a:t>Améliorations des performances 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</a:pPr>
            <a:r>
              <a:rPr lang="fr-FR" sz="1700" dirty="0">
                <a:latin typeface="Arial"/>
                <a:ea typeface="Arial"/>
                <a:cs typeface="Arial"/>
                <a:sym typeface="Arial"/>
              </a:rPr>
              <a:t>Rajout de fonctionnalités et affinage de la détection. </a:t>
            </a:r>
            <a:endParaRPr sz="17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390" b="1"/>
              <a:t>SOMMAIRE</a:t>
            </a:r>
            <a:endParaRPr sz="3390" b="1"/>
          </a:p>
        </p:txBody>
      </p:sp>
      <p:sp>
        <p:nvSpPr>
          <p:cNvPr id="160" name="Google Shape;160;p16"/>
          <p:cNvSpPr txBox="1">
            <a:spLocks noGrp="1"/>
          </p:cNvSpPr>
          <p:nvPr>
            <p:ph type="title" idx="2"/>
          </p:nvPr>
        </p:nvSpPr>
        <p:spPr>
          <a:xfrm>
            <a:off x="1657800" y="1589986"/>
            <a:ext cx="734700" cy="55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61" name="Google Shape;161;p16"/>
          <p:cNvSpPr txBox="1">
            <a:spLocks noGrp="1"/>
          </p:cNvSpPr>
          <p:nvPr>
            <p:ph type="title" idx="3"/>
          </p:nvPr>
        </p:nvSpPr>
        <p:spPr>
          <a:xfrm>
            <a:off x="1657800" y="3234827"/>
            <a:ext cx="734700" cy="55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162" name="Google Shape;162;p16"/>
          <p:cNvSpPr txBox="1">
            <a:spLocks noGrp="1"/>
          </p:cNvSpPr>
          <p:nvPr>
            <p:ph type="title" idx="4"/>
          </p:nvPr>
        </p:nvSpPr>
        <p:spPr>
          <a:xfrm>
            <a:off x="4204675" y="1589986"/>
            <a:ext cx="734700" cy="55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163" name="Google Shape;163;p16"/>
          <p:cNvSpPr txBox="1">
            <a:spLocks noGrp="1"/>
          </p:cNvSpPr>
          <p:nvPr>
            <p:ph type="title" idx="5"/>
          </p:nvPr>
        </p:nvSpPr>
        <p:spPr>
          <a:xfrm>
            <a:off x="4204675" y="3234827"/>
            <a:ext cx="734700" cy="55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164" name="Google Shape;164;p16"/>
          <p:cNvSpPr txBox="1">
            <a:spLocks noGrp="1"/>
          </p:cNvSpPr>
          <p:nvPr>
            <p:ph type="subTitle" idx="1"/>
          </p:nvPr>
        </p:nvSpPr>
        <p:spPr>
          <a:xfrm>
            <a:off x="872400" y="2184125"/>
            <a:ext cx="2305500" cy="5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66" name="Google Shape;166;p16"/>
          <p:cNvSpPr txBox="1">
            <a:spLocks noGrp="1"/>
          </p:cNvSpPr>
          <p:nvPr>
            <p:ph type="subTitle" idx="8"/>
          </p:nvPr>
        </p:nvSpPr>
        <p:spPr>
          <a:xfrm>
            <a:off x="3419275" y="2184125"/>
            <a:ext cx="2687400" cy="5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  Approche choisie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167" name="Google Shape;167;p16"/>
          <p:cNvSpPr txBox="1">
            <a:spLocks noGrp="1"/>
          </p:cNvSpPr>
          <p:nvPr>
            <p:ph type="subTitle" idx="13"/>
          </p:nvPr>
        </p:nvSpPr>
        <p:spPr>
          <a:xfrm>
            <a:off x="1005750" y="3600375"/>
            <a:ext cx="2871900" cy="110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Architecture et Implémentation 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69" name="Google Shape;169;p16"/>
          <p:cNvSpPr txBox="1">
            <a:spLocks noGrp="1"/>
          </p:cNvSpPr>
          <p:nvPr>
            <p:ph type="subTitle" idx="14"/>
          </p:nvPr>
        </p:nvSpPr>
        <p:spPr>
          <a:xfrm>
            <a:off x="3419275" y="3828975"/>
            <a:ext cx="2305500" cy="5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Conclusion</a:t>
            </a: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7"/>
          <p:cNvSpPr txBox="1">
            <a:spLocks noGrp="1"/>
          </p:cNvSpPr>
          <p:nvPr>
            <p:ph type="title"/>
          </p:nvPr>
        </p:nvSpPr>
        <p:spPr>
          <a:xfrm>
            <a:off x="1888674" y="1746100"/>
            <a:ext cx="6151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 b="1">
                <a:solidFill>
                  <a:schemeClr val="dk1"/>
                </a:solidFill>
              </a:rPr>
              <a:t>Introduction</a:t>
            </a:r>
            <a:endParaRPr sz="56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Introduction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8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latin typeface="Arial"/>
                <a:ea typeface="Arial"/>
                <a:cs typeface="Arial"/>
                <a:sym typeface="Arial"/>
              </a:rPr>
              <a:t>Contexte </a:t>
            </a:r>
            <a:r>
              <a:rPr lang="en" sz="1600" dirty="0">
                <a:latin typeface="Arial"/>
                <a:ea typeface="Arial"/>
                <a:cs typeface="Arial"/>
                <a:sym typeface="Arial"/>
              </a:rPr>
              <a:t>: Essor des examens en ligne et défis de surveillance associés.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b="1" dirty="0">
                <a:latin typeface="Arial"/>
                <a:ea typeface="Arial"/>
                <a:cs typeface="Arial"/>
                <a:sym typeface="Arial"/>
              </a:rPr>
              <a:t>Problème </a:t>
            </a:r>
            <a:r>
              <a:rPr lang="en" sz="1600" dirty="0">
                <a:latin typeface="Arial"/>
                <a:ea typeface="Arial"/>
                <a:cs typeface="Arial"/>
                <a:sym typeface="Arial"/>
              </a:rPr>
              <a:t>: Prévention de la fraude, et surveillance efficace.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b="1" dirty="0">
                <a:latin typeface="Arial"/>
                <a:ea typeface="Arial"/>
                <a:cs typeface="Arial"/>
                <a:sym typeface="Arial"/>
              </a:rPr>
              <a:t>Objectif </a:t>
            </a:r>
            <a:r>
              <a:rPr lang="en" sz="1600" dirty="0">
                <a:latin typeface="Arial"/>
                <a:ea typeface="Arial"/>
                <a:cs typeface="Arial"/>
                <a:sym typeface="Arial"/>
              </a:rPr>
              <a:t>: Développer un système de surveillance intelligent utilisant IoT et Machine Learning.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 b="1" dirty="0">
                <a:latin typeface="Arial"/>
                <a:ea typeface="Arial"/>
                <a:cs typeface="Arial"/>
                <a:sym typeface="Arial"/>
              </a:rPr>
              <a:t>Solution </a:t>
            </a:r>
            <a:r>
              <a:rPr lang="en" sz="1600" dirty="0">
                <a:latin typeface="Arial"/>
                <a:ea typeface="Arial"/>
                <a:cs typeface="Arial"/>
                <a:sym typeface="Arial"/>
              </a:rPr>
              <a:t>: Vérification d'identité, surveillance continue, détection d'objets non autorisés, et prévention de l'assistance verbale.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9"/>
          <p:cNvSpPr txBox="1">
            <a:spLocks noGrp="1"/>
          </p:cNvSpPr>
          <p:nvPr>
            <p:ph type="title"/>
          </p:nvPr>
        </p:nvSpPr>
        <p:spPr>
          <a:xfrm>
            <a:off x="1888674" y="1746100"/>
            <a:ext cx="6151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 b="1" dirty="0">
                <a:solidFill>
                  <a:schemeClr val="dk1"/>
                </a:solidFill>
              </a:rPr>
              <a:t>Approche choisie</a:t>
            </a:r>
            <a:endParaRPr sz="56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85A8E5-9394-099E-EF54-34007A4B7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966" y="237679"/>
            <a:ext cx="4699965" cy="466814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5565E2-85E4-665F-D93A-4C0674A01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758" y="1230658"/>
            <a:ext cx="2096931" cy="955651"/>
          </a:xfrm>
        </p:spPr>
        <p:txBody>
          <a:bodyPr>
            <a:normAutofit/>
          </a:bodyPr>
          <a:lstStyle/>
          <a:p>
            <a:pPr marL="146050" indent="0">
              <a:buNone/>
            </a:pPr>
            <a:r>
              <a:rPr lang="fr-FR" sz="2000" b="1" dirty="0">
                <a:solidFill>
                  <a:schemeClr val="bg1"/>
                </a:solidFill>
              </a:rPr>
              <a:t>Protocole de l’examen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3"/>
          <p:cNvSpPr txBox="1">
            <a:spLocks noGrp="1"/>
          </p:cNvSpPr>
          <p:nvPr>
            <p:ph type="title"/>
          </p:nvPr>
        </p:nvSpPr>
        <p:spPr>
          <a:xfrm>
            <a:off x="1888675" y="1746100"/>
            <a:ext cx="6151500" cy="253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 b="1">
                <a:solidFill>
                  <a:schemeClr val="dk1"/>
                </a:solidFill>
              </a:rPr>
              <a:t>Architecture et Implémentation</a:t>
            </a:r>
            <a:r>
              <a:rPr lang="en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300">
              <a:solidFill>
                <a:schemeClr val="accent2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6A22D-160E-7631-3A34-F196C9542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845600"/>
            <a:ext cx="7505700" cy="563814"/>
          </a:xfrm>
        </p:spPr>
        <p:txBody>
          <a:bodyPr>
            <a:normAutofit fontScale="90000"/>
          </a:bodyPr>
          <a:lstStyle/>
          <a:p>
            <a:r>
              <a:rPr lang="fr-FR" dirty="0"/>
              <a:t>Architecture du système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66E808-7D78-FEC3-BC84-BBFD383DB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50" y="1340662"/>
            <a:ext cx="6195597" cy="3485863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1972130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4"/>
          <p:cNvSpPr txBox="1">
            <a:spLocks noGrp="1"/>
          </p:cNvSpPr>
          <p:nvPr>
            <p:ph type="title"/>
          </p:nvPr>
        </p:nvSpPr>
        <p:spPr>
          <a:xfrm>
            <a:off x="352968" y="165005"/>
            <a:ext cx="6683700" cy="577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</a:pPr>
            <a:r>
              <a:rPr lang="en" dirty="0"/>
              <a:t>Les applications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D6C2C5-2EC4-652D-B07B-A5B369C1A9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Le client Web</a:t>
            </a:r>
          </a:p>
          <a:p>
            <a:r>
              <a:rPr lang="fr-FR" sz="2400" dirty="0"/>
              <a:t>L’application mobile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136</Words>
  <Application>Microsoft Office PowerPoint</Application>
  <PresentationFormat>On-screen Show (16:9)</PresentationFormat>
  <Paragraphs>36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Lora</vt:lpstr>
      <vt:lpstr>Arial</vt:lpstr>
      <vt:lpstr>Open Sans</vt:lpstr>
      <vt:lpstr>Anaheim</vt:lpstr>
      <vt:lpstr>Calibri</vt:lpstr>
      <vt:lpstr>Nunito</vt:lpstr>
      <vt:lpstr>Century Gothic</vt:lpstr>
      <vt:lpstr>Shift</vt:lpstr>
      <vt:lpstr>Machine Learning &amp; IoT </vt:lpstr>
      <vt:lpstr>SOMMAIRE</vt:lpstr>
      <vt:lpstr>Introduction</vt:lpstr>
      <vt:lpstr>Introduction</vt:lpstr>
      <vt:lpstr>Approche choisie</vt:lpstr>
      <vt:lpstr>PowerPoint Presentation</vt:lpstr>
      <vt:lpstr>Architecture et Implémentation  </vt:lpstr>
      <vt:lpstr>Architecture du système </vt:lpstr>
      <vt:lpstr>Les applications</vt:lpstr>
      <vt:lpstr>Les microservices</vt:lpstr>
      <vt:lpstr>Conclusion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&amp; IoT</dc:title>
  <dc:creator>Moussa Fall</dc:creator>
  <cp:lastModifiedBy>Moussa FALL</cp:lastModifiedBy>
  <cp:revision>4</cp:revision>
  <dcterms:modified xsi:type="dcterms:W3CDTF">2024-06-01T01:39:42Z</dcterms:modified>
</cp:coreProperties>
</file>